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Comfortaa SemiBold"/>
      <p:regular r:id="rId30"/>
      <p:bold r:id="rId31"/>
    </p:embeddedFont>
    <p:embeddedFont>
      <p:font typeface="Comfortaa Medium"/>
      <p:regular r:id="rId32"/>
      <p:bold r:id="rId33"/>
    </p:embeddedFont>
    <p:embeddedFont>
      <p:font typeface="Comfortaa"/>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2E82E1-E401-4E19-AE36-6CE173647CE0}">
  <a:tblStyle styleId="{422E82E1-E401-4E19-AE36-6CE173647CE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omfortaaSemiBold-bold.fntdata"/><Relationship Id="rId30" Type="http://schemas.openxmlformats.org/officeDocument/2006/relationships/font" Target="fonts/ComfortaaSemiBold-regular.fntdata"/><Relationship Id="rId11" Type="http://schemas.openxmlformats.org/officeDocument/2006/relationships/slide" Target="slides/slide6.xml"/><Relationship Id="rId33" Type="http://schemas.openxmlformats.org/officeDocument/2006/relationships/font" Target="fonts/ComfortaaMedium-bold.fntdata"/><Relationship Id="rId10" Type="http://schemas.openxmlformats.org/officeDocument/2006/relationships/slide" Target="slides/slide5.xml"/><Relationship Id="rId32" Type="http://schemas.openxmlformats.org/officeDocument/2006/relationships/font" Target="fonts/ComfortaaMedium-regular.fntdata"/><Relationship Id="rId13" Type="http://schemas.openxmlformats.org/officeDocument/2006/relationships/slide" Target="slides/slide8.xml"/><Relationship Id="rId35" Type="http://schemas.openxmlformats.org/officeDocument/2006/relationships/font" Target="fonts/Comfortaa-bold.fntdata"/><Relationship Id="rId12" Type="http://schemas.openxmlformats.org/officeDocument/2006/relationships/slide" Target="slides/slide7.xml"/><Relationship Id="rId34" Type="http://schemas.openxmlformats.org/officeDocument/2006/relationships/font" Target="fonts/Comfortaa-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Welcome the audience and introduce the Agrobots project.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Explain the concept of Agriculture 4.0 – using AI, robotics, and big data for smarter, more efficient farming.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Present Agrobots as offering 'Terrain Management as a Service'.</a:t>
            </a:r>
            <a:endParaRPr>
              <a:solidFill>
                <a:schemeClr val="dk1"/>
              </a:solidFill>
            </a:endParaRPr>
          </a:p>
          <a:p>
            <a:pPr indent="0" lvl="0" marL="0" rtl="0" algn="l">
              <a:lnSpc>
                <a:spcPct val="115000"/>
              </a:lnSpc>
              <a:spcBef>
                <a:spcPts val="1200"/>
              </a:spcBef>
              <a:spcAft>
                <a:spcPts val="1200"/>
              </a:spcAft>
              <a:buNone/>
            </a:pPr>
            <a:r>
              <a:rPr lang="en-GB">
                <a:solidFill>
                  <a:schemeClr val="dk1"/>
                </a:solidFill>
              </a:rPr>
              <a:t>- State the mission: produce what’s needed, when it’s needed, in the most sustainable and efficient way.</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42165ed8da_2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Position Agrobots in the competitive landscape.</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Current competitors: autonomous tractors, drone monocultures – still using extractive models.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Other startups (e.g., EcoRobotics) provide tools, but not ecosystems.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Agrobots offers an integrative, system-level platform with small robots managing natural-scale interactions.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We’re not just replacing labor; we’re rethinking the method entirely.</a:t>
            </a:r>
            <a:endParaRPr>
              <a:solidFill>
                <a:schemeClr val="dk1"/>
              </a:solidFill>
            </a:endParaRPr>
          </a:p>
          <a:p>
            <a:pPr indent="0" lvl="0" marL="0" rtl="0" algn="l">
              <a:spcBef>
                <a:spcPts val="0"/>
              </a:spcBef>
              <a:spcAft>
                <a:spcPts val="0"/>
              </a:spcAft>
              <a:buNone/>
            </a:pPr>
            <a:r>
              <a:t/>
            </a:r>
            <a:endParaRPr b="1">
              <a:solidFill>
                <a:schemeClr val="dk1"/>
              </a:solidFill>
            </a:endParaRPr>
          </a:p>
        </p:txBody>
      </p:sp>
      <p:sp>
        <p:nvSpPr>
          <p:cNvPr id="168" name="Google Shape;168;g342165ed8da_2_1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4d1f726d3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Position Agrobots in the competitive landscape.</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Current competitors: autonomous tractors, drone monocultures – still using extractive models.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Other startups (e.g., EcoRobotics) provide tools, but not ecosystems.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Agrobots offers an integrative, system-level platform with small robots managing natural-scale interactions.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We’re not just replacing labor; we’re rethinking the method entirely.</a:t>
            </a:r>
            <a:endParaRPr>
              <a:solidFill>
                <a:schemeClr val="dk1"/>
              </a:solidFill>
            </a:endParaRPr>
          </a:p>
          <a:p>
            <a:pPr indent="0" lvl="0" marL="0" rtl="0" algn="l">
              <a:spcBef>
                <a:spcPts val="0"/>
              </a:spcBef>
              <a:spcAft>
                <a:spcPts val="0"/>
              </a:spcAft>
              <a:buNone/>
            </a:pPr>
            <a:r>
              <a:t/>
            </a:r>
            <a:endParaRPr b="1">
              <a:solidFill>
                <a:schemeClr val="dk1"/>
              </a:solidFill>
            </a:endParaRPr>
          </a:p>
        </p:txBody>
      </p:sp>
      <p:sp>
        <p:nvSpPr>
          <p:cNvPr id="187" name="Google Shape;187;g34d1f726d3a_0_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42165ed8da_2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Early traction includes: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Access to a 163 ha pilot farm in Guatemala (half forested, great for testing).</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Awarded 3rd place in Guatemala’s Tech Challenge, sponsored by Microsoft.</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Partnership with drone-maker Dronak to co-develop module-drone connectors; use of drones for free during the pilot.</a:t>
            </a:r>
            <a:endParaRPr>
              <a:solidFill>
                <a:schemeClr val="dk1"/>
              </a:solidFill>
            </a:endParaRPr>
          </a:p>
          <a:p>
            <a:pPr indent="0" lvl="0" marL="0" rtl="0" algn="l">
              <a:spcBef>
                <a:spcPts val="0"/>
              </a:spcBef>
              <a:spcAft>
                <a:spcPts val="0"/>
              </a:spcAft>
              <a:buNone/>
            </a:pPr>
            <a:r>
              <a:t/>
            </a:r>
            <a:endParaRPr b="1">
              <a:solidFill>
                <a:schemeClr val="dk1"/>
              </a:solidFill>
            </a:endParaRPr>
          </a:p>
        </p:txBody>
      </p:sp>
      <p:sp>
        <p:nvSpPr>
          <p:cNvPr id="198" name="Google Shape;198;g342165ed8da_2_1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42165ed8da_2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 Seeking €2.36M in seed funding.</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Use of funds: platform development, pilot deployments, team expansion.</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Why now?</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Market is ripe for disruption.</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We have proven partnerships and initial traction.</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The model is scalable and has a clear path to profitability.</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Waiting risks losing first-mover advantage.</a:t>
            </a:r>
            <a:endParaRPr>
              <a:solidFill>
                <a:schemeClr val="dk1"/>
              </a:solidFill>
            </a:endParaRPr>
          </a:p>
          <a:p>
            <a:pPr indent="0" lvl="0" marL="0" rtl="0" algn="l">
              <a:spcBef>
                <a:spcPts val="0"/>
              </a:spcBef>
              <a:spcAft>
                <a:spcPts val="0"/>
              </a:spcAft>
              <a:buNone/>
            </a:pPr>
            <a:r>
              <a:t/>
            </a:r>
            <a:endParaRPr b="1">
              <a:solidFill>
                <a:schemeClr val="dk1"/>
              </a:solidFill>
            </a:endParaRPr>
          </a:p>
        </p:txBody>
      </p:sp>
      <p:sp>
        <p:nvSpPr>
          <p:cNvPr id="209" name="Google Shape;209;g342165ed8da_2_1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42165ed8da_2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Strategic roadmap broken into four phases: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Year 1 (MVP): Focus on R&amp;D, simulations, and a beta version of LandOS components.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Year 2 (Pilot Launch): Deploy and test in the field, improve through real-world feedback.</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Year 3 (Replication): Expand to more sites, explore non-agricultural use cases (e.g., land remediation).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Years 4–5 (Scale-up): Build regional hubs, grow network, streamline OEM manufacturing, and reach profitability.</a:t>
            </a:r>
            <a:endParaRPr>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
        <p:nvSpPr>
          <p:cNvPr id="218" name="Google Shape;218;g342165ed8da_2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42165ed8da_2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Team Overview:</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Reuven (you): Solutions Architect, systems integration expert.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Roger: Robotics and control systems professor, automation specialist.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Imanol: Industrial strategist, deeply connected with manufacturing ecosystems.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María José: Agribusiness expert, owns the pilot farm, skilled at engaging farmers and operational management.</a:t>
            </a:r>
            <a:endParaRPr>
              <a:solidFill>
                <a:schemeClr val="dk1"/>
              </a:solidFill>
            </a:endParaRPr>
          </a:p>
          <a:p>
            <a:pPr indent="0" lvl="0" marL="0" rtl="0" algn="l">
              <a:spcBef>
                <a:spcPts val="1200"/>
              </a:spcBef>
              <a:spcAft>
                <a:spcPts val="0"/>
              </a:spcAft>
              <a:buNone/>
            </a:pPr>
            <a:r>
              <a:t/>
            </a:r>
            <a:endParaRPr/>
          </a:p>
        </p:txBody>
      </p:sp>
      <p:sp>
        <p:nvSpPr>
          <p:cNvPr id="229" name="Google Shape;229;g342165ed8da_2_1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42165ed8da_2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 Closing call to action:</a:t>
            </a:r>
            <a:endParaRPr/>
          </a:p>
          <a:p>
            <a:pPr indent="0" lvl="0" marL="0" rtl="0" algn="l">
              <a:lnSpc>
                <a:spcPct val="115000"/>
              </a:lnSpc>
              <a:spcBef>
                <a:spcPts val="1200"/>
              </a:spcBef>
              <a:spcAft>
                <a:spcPts val="0"/>
              </a:spcAft>
              <a:buClr>
                <a:schemeClr val="dk1"/>
              </a:buClr>
              <a:buSzPts val="1100"/>
              <a:buFont typeface="Arial"/>
              <a:buNone/>
            </a:pPr>
            <a:r>
              <a:rPr lang="en-GB"/>
              <a:t>- - Join us in creating a smarter, greener, more profitable agriculture.</a:t>
            </a:r>
            <a:endParaRPr/>
          </a:p>
          <a:p>
            <a:pPr indent="0" lvl="0" marL="0" rtl="0" algn="l">
              <a:lnSpc>
                <a:spcPct val="115000"/>
              </a:lnSpc>
              <a:spcBef>
                <a:spcPts val="1200"/>
              </a:spcBef>
              <a:spcAft>
                <a:spcPts val="0"/>
              </a:spcAft>
              <a:buClr>
                <a:schemeClr val="dk1"/>
              </a:buClr>
              <a:buSzPts val="1100"/>
              <a:buFont typeface="Arial"/>
              <a:buNone/>
            </a:pPr>
            <a:r>
              <a:rPr lang="en-GB"/>
              <a:t>- - The technology is ready. The land is ready. The market is ready.</a:t>
            </a:r>
            <a:endParaRPr/>
          </a:p>
          <a:p>
            <a:pPr indent="0" lvl="0" marL="0" rtl="0" algn="l">
              <a:lnSpc>
                <a:spcPct val="115000"/>
              </a:lnSpc>
              <a:spcBef>
                <a:spcPts val="1200"/>
              </a:spcBef>
              <a:spcAft>
                <a:spcPts val="0"/>
              </a:spcAft>
              <a:buClr>
                <a:schemeClr val="dk1"/>
              </a:buClr>
              <a:buSzPts val="1100"/>
              <a:buFont typeface="Arial"/>
              <a:buNone/>
            </a:pPr>
            <a:r>
              <a:rPr lang="en-GB"/>
              <a:t>- - Now is the time to invest and lead the Agriculture 4.0 revolution.</a:t>
            </a:r>
            <a:endParaRPr/>
          </a:p>
          <a:p>
            <a:pPr indent="0" lvl="0" marL="0" rtl="0" algn="l">
              <a:spcBef>
                <a:spcPts val="1200"/>
              </a:spcBef>
              <a:spcAft>
                <a:spcPts val="0"/>
              </a:spcAft>
              <a:buNone/>
            </a:pPr>
            <a:r>
              <a:t/>
            </a:r>
            <a:endParaRPr/>
          </a:p>
        </p:txBody>
      </p:sp>
      <p:sp>
        <p:nvSpPr>
          <p:cNvPr id="242" name="Google Shape;242;g342165ed8da_2_1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42165ed8d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42165ed8d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42165ed8d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42165ed8d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42165ed8d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42165ed8d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3ab05f773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3ab05f773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 Challenge 1 – Soaring demand: due to a growing, urbanized population with longer lifespans and higher consumption.</a:t>
            </a:r>
            <a:endParaRPr/>
          </a:p>
          <a:p>
            <a:pPr indent="0" lvl="0" marL="0" rtl="0" algn="l">
              <a:lnSpc>
                <a:spcPct val="115000"/>
              </a:lnSpc>
              <a:spcBef>
                <a:spcPts val="1200"/>
              </a:spcBef>
              <a:spcAft>
                <a:spcPts val="0"/>
              </a:spcAft>
              <a:buClr>
                <a:schemeClr val="dk1"/>
              </a:buClr>
              <a:buSzPts val="1100"/>
              <a:buFont typeface="Arial"/>
              <a:buNone/>
            </a:pPr>
            <a:r>
              <a:rPr lang="en-GB"/>
              <a:t>- Challenge 2 – Environmental degradation: over-reliance on fertilizers, diesel, and unsustainable methods degrading soil and ecosystems.</a:t>
            </a:r>
            <a:endParaRPr/>
          </a:p>
          <a:p>
            <a:pPr indent="0" lvl="0" marL="0" rtl="0" algn="l">
              <a:lnSpc>
                <a:spcPct val="115000"/>
              </a:lnSpc>
              <a:spcBef>
                <a:spcPts val="1200"/>
              </a:spcBef>
              <a:spcAft>
                <a:spcPts val="0"/>
              </a:spcAft>
              <a:buClr>
                <a:schemeClr val="dk1"/>
              </a:buClr>
              <a:buSzPts val="1100"/>
              <a:buFont typeface="Arial"/>
              <a:buNone/>
            </a:pPr>
            <a:r>
              <a:rPr lang="en-GB"/>
              <a:t>- Challenge 3 – Labor shortages: demographic trends show generational decline in agricultural workers (personal family example).</a:t>
            </a:r>
            <a:endParaRPr/>
          </a:p>
          <a:p>
            <a:pPr indent="0" lvl="0" marL="0" rtl="0" algn="l">
              <a:lnSpc>
                <a:spcPct val="115000"/>
              </a:lnSpc>
              <a:spcBef>
                <a:spcPts val="1200"/>
              </a:spcBef>
              <a:spcAft>
                <a:spcPts val="0"/>
              </a:spcAft>
              <a:buClr>
                <a:schemeClr val="dk1"/>
              </a:buClr>
              <a:buSzPts val="1100"/>
              <a:buFont typeface="Arial"/>
              <a:buNone/>
            </a:pPr>
            <a:r>
              <a:rPr lang="en-GB"/>
              <a:t>- Challenge 4 – Market risks: globalized food chains are fragile and vulnerable to disruptions (e.g., Suez Canal blockage, geopolitical events).</a:t>
            </a:r>
            <a:endParaRPr/>
          </a:p>
          <a:p>
            <a:pPr indent="0" lvl="0" marL="0" rtl="0" algn="l">
              <a:lnSpc>
                <a:spcPct val="115000"/>
              </a:lnSpc>
              <a:spcBef>
                <a:spcPts val="1200"/>
              </a:spcBef>
              <a:spcAft>
                <a:spcPts val="1200"/>
              </a:spcAft>
              <a:buNone/>
            </a:pPr>
            <a:r>
              <a:rPr lang="en-GB"/>
              <a:t>- State the need for local autonomy and resilience in food systems.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42165ed8d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42165ed8d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42165ed8da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42165ed8da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42165ed8da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42165ed8da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42165ed8da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42165ed8da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42165ed8d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42165ed8d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42165ed8da_2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GB"/>
              <a:t>- Introduce 'Bioromes': bio-robotic modular ecosystems.</a:t>
            </a:r>
            <a:endParaRPr/>
          </a:p>
          <a:p>
            <a:pPr indent="0" lvl="0" marL="0" rtl="0" algn="l">
              <a:spcBef>
                <a:spcPts val="0"/>
              </a:spcBef>
              <a:spcAft>
                <a:spcPts val="0"/>
              </a:spcAft>
              <a:buNone/>
            </a:pPr>
            <a:r>
              <a:rPr lang="en-GB"/>
              <a:t>- Shift the mindset: farms should be integrated ecosystems, not monocultures.</a:t>
            </a:r>
            <a:endParaRPr/>
          </a:p>
          <a:p>
            <a:pPr indent="0" lvl="0" marL="0" rtl="0" algn="l">
              <a:spcBef>
                <a:spcPts val="0"/>
              </a:spcBef>
              <a:spcAft>
                <a:spcPts val="0"/>
              </a:spcAft>
              <a:buNone/>
            </a:pPr>
            <a:r>
              <a:rPr lang="en-GB"/>
              <a:t>- Use high-resolution monitoring (down to plant/square meter level) to manage land.</a:t>
            </a:r>
            <a:endParaRPr/>
          </a:p>
          <a:p>
            <a:pPr indent="0" lvl="0" marL="0" rtl="0" algn="l">
              <a:spcBef>
                <a:spcPts val="0"/>
              </a:spcBef>
              <a:spcAft>
                <a:spcPts val="0"/>
              </a:spcAft>
              <a:buNone/>
            </a:pPr>
            <a:r>
              <a:rPr lang="en-GB"/>
              <a:t>- Embed monofunctional robotic modules as ecosystem participants—not just tools—to adapt to changing conditions.</a:t>
            </a:r>
            <a:endParaRPr/>
          </a:p>
          <a:p>
            <a:pPr indent="0" lvl="0" marL="0" rtl="0" algn="l">
              <a:spcBef>
                <a:spcPts val="0"/>
              </a:spcBef>
              <a:spcAft>
                <a:spcPts val="0"/>
              </a:spcAft>
              <a:buNone/>
            </a:pPr>
            <a:r>
              <a:rPr lang="en-GB"/>
              <a:t>- Use emergent patterns from nature and tech to drive productivity.</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78" name="Google Shape;78;g342165ed8da_2_9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42165ed8da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Introduce LandOS – the unified terrain management platform that powers bioromes.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Three key components: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Optimization Engine: uses AI and predictive models to define optimal states and operational parameters.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Operations Engine: executes these parameters via coordinated robotic tasks in the field.</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Analytics Engine: collects and processes data from the field, other bioromes, and external sources (weather, regulations, market).</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Highlight the hybrid nature of the analytics engine – combining big data with expert human inputs.</a:t>
            </a:r>
            <a:endParaRPr>
              <a:solidFill>
                <a:schemeClr val="dk1"/>
              </a:solidFill>
            </a:endParaRPr>
          </a:p>
          <a:p>
            <a:pPr indent="0" lvl="0" marL="0" rtl="0" algn="l">
              <a:spcBef>
                <a:spcPts val="0"/>
              </a:spcBef>
              <a:spcAft>
                <a:spcPts val="0"/>
              </a:spcAft>
              <a:buNone/>
            </a:pPr>
            <a:r>
              <a:t/>
            </a:r>
            <a:endParaRPr b="1">
              <a:solidFill>
                <a:schemeClr val="dk1"/>
              </a:solidFill>
            </a:endParaRPr>
          </a:p>
        </p:txBody>
      </p:sp>
      <p:sp>
        <p:nvSpPr>
          <p:cNvPr id="86" name="Google Shape;86;g342165ed8da_2_10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42165ed8da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Outline the bio-rural transformation journey:</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Design: initial monitoring and analysis to build the right ecosystem for the land and production goals.</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Deploy: introduce robotic modules with minimal disruption.</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Operate: reach full operational capacity with data flowing back into the system.</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 Optimize: system becomes increasingly efficient over time thanks to feedback loops.</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01" name="Google Shape;101;g342165ed8da_2_9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42165ed8da_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Monetization model: 'Farming as a Service'.</a:t>
            </a:r>
            <a:endParaRPr/>
          </a:p>
          <a:p>
            <a:pPr indent="0" lvl="0" marL="0" rtl="0" algn="l">
              <a:spcBef>
                <a:spcPts val="0"/>
              </a:spcBef>
              <a:spcAft>
                <a:spcPts val="0"/>
              </a:spcAft>
              <a:buClr>
                <a:schemeClr val="dk1"/>
              </a:buClr>
              <a:buSzPts val="1100"/>
              <a:buFont typeface="Arial"/>
              <a:buNone/>
            </a:pPr>
            <a:r>
              <a:rPr lang="en-GB"/>
              <a:t>- Target customers: large agribusinesses, landowners, and cooperatives—not smallholder farmers.</a:t>
            </a:r>
            <a:endParaRPr/>
          </a:p>
          <a:p>
            <a:pPr indent="0" lvl="0" marL="0" rtl="0" algn="l">
              <a:spcBef>
                <a:spcPts val="0"/>
              </a:spcBef>
              <a:spcAft>
                <a:spcPts val="0"/>
              </a:spcAft>
              <a:buClr>
                <a:schemeClr val="dk1"/>
              </a:buClr>
              <a:buSzPts val="1100"/>
              <a:buFont typeface="Arial"/>
              <a:buNone/>
            </a:pPr>
            <a:r>
              <a:rPr lang="en-GB"/>
              <a:t>- Revenue through recurring terrain management fees.</a:t>
            </a:r>
            <a:endParaRPr/>
          </a:p>
          <a:p>
            <a:pPr indent="0" lvl="0" marL="0" rtl="0" algn="l">
              <a:spcBef>
                <a:spcPts val="0"/>
              </a:spcBef>
              <a:spcAft>
                <a:spcPts val="0"/>
              </a:spcAft>
              <a:buClr>
                <a:schemeClr val="dk1"/>
              </a:buClr>
              <a:buSzPts val="1100"/>
              <a:buFont typeface="Arial"/>
              <a:buNone/>
            </a:pPr>
            <a:r>
              <a:rPr lang="en-GB"/>
              <a:t>- Offer specialized modules for additional services: ecological monitoring, wildfire prevention, and brownfield remediation.</a:t>
            </a:r>
            <a:endParaRPr/>
          </a:p>
          <a:p>
            <a:pPr indent="0" lvl="0" marL="0" rtl="0" algn="l">
              <a:spcBef>
                <a:spcPts val="0"/>
              </a:spcBef>
              <a:spcAft>
                <a:spcPts val="0"/>
              </a:spcAft>
              <a:buClr>
                <a:schemeClr val="dk1"/>
              </a:buClr>
              <a:buSzPts val="1100"/>
              <a:buFont typeface="Arial"/>
              <a:buNone/>
            </a:pPr>
            <a:r>
              <a:rPr lang="en-GB"/>
              <a:t>- Pricing is performance-based, tied to clear, measurable KPIs.</a:t>
            </a:r>
            <a:endParaRPr/>
          </a:p>
          <a:p>
            <a:pPr indent="0" lvl="0" marL="0" rtl="0" algn="l">
              <a:spcBef>
                <a:spcPts val="0"/>
              </a:spcBef>
              <a:spcAft>
                <a:spcPts val="0"/>
              </a:spcAft>
              <a:buNone/>
            </a:pPr>
            <a:r>
              <a:t/>
            </a:r>
            <a:endParaRPr/>
          </a:p>
        </p:txBody>
      </p:sp>
      <p:sp>
        <p:nvSpPr>
          <p:cNvPr id="117" name="Google Shape;117;g342165ed8da_2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cee20c66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Monetization model: 'Farming as a Service'.</a:t>
            </a:r>
            <a:endParaRPr/>
          </a:p>
          <a:p>
            <a:pPr indent="0" lvl="0" marL="0" rtl="0" algn="l">
              <a:spcBef>
                <a:spcPts val="0"/>
              </a:spcBef>
              <a:spcAft>
                <a:spcPts val="0"/>
              </a:spcAft>
              <a:buClr>
                <a:schemeClr val="dk1"/>
              </a:buClr>
              <a:buSzPts val="1100"/>
              <a:buFont typeface="Arial"/>
              <a:buNone/>
            </a:pPr>
            <a:r>
              <a:rPr lang="en-GB"/>
              <a:t>- Target customers: large agribusinesses, landowners, and cooperatives—not smallholder farmers.</a:t>
            </a:r>
            <a:endParaRPr/>
          </a:p>
          <a:p>
            <a:pPr indent="0" lvl="0" marL="0" rtl="0" algn="l">
              <a:spcBef>
                <a:spcPts val="0"/>
              </a:spcBef>
              <a:spcAft>
                <a:spcPts val="0"/>
              </a:spcAft>
              <a:buClr>
                <a:schemeClr val="dk1"/>
              </a:buClr>
              <a:buSzPts val="1100"/>
              <a:buFont typeface="Arial"/>
              <a:buNone/>
            </a:pPr>
            <a:r>
              <a:rPr lang="en-GB"/>
              <a:t>- Revenue through recurring terrain management fees.</a:t>
            </a:r>
            <a:endParaRPr/>
          </a:p>
          <a:p>
            <a:pPr indent="0" lvl="0" marL="0" rtl="0" algn="l">
              <a:spcBef>
                <a:spcPts val="0"/>
              </a:spcBef>
              <a:spcAft>
                <a:spcPts val="0"/>
              </a:spcAft>
              <a:buClr>
                <a:schemeClr val="dk1"/>
              </a:buClr>
              <a:buSzPts val="1100"/>
              <a:buFont typeface="Arial"/>
              <a:buNone/>
            </a:pPr>
            <a:r>
              <a:rPr lang="en-GB"/>
              <a:t>- Offer specialized modules for additional services: ecological monitoring, wildfire prevention, and brownfield remediation.</a:t>
            </a:r>
            <a:endParaRPr/>
          </a:p>
          <a:p>
            <a:pPr indent="0" lvl="0" marL="0" rtl="0" algn="l">
              <a:spcBef>
                <a:spcPts val="0"/>
              </a:spcBef>
              <a:spcAft>
                <a:spcPts val="0"/>
              </a:spcAft>
              <a:buClr>
                <a:schemeClr val="dk1"/>
              </a:buClr>
              <a:buSzPts val="1100"/>
              <a:buFont typeface="Arial"/>
              <a:buNone/>
            </a:pPr>
            <a:r>
              <a:rPr lang="en-GB"/>
              <a:t>- Pricing is performance-based, tied to clear, measurable KPIs.</a:t>
            </a:r>
            <a:endParaRPr/>
          </a:p>
          <a:p>
            <a:pPr indent="0" lvl="0" marL="0" rtl="0" algn="l">
              <a:spcBef>
                <a:spcPts val="0"/>
              </a:spcBef>
              <a:spcAft>
                <a:spcPts val="0"/>
              </a:spcAft>
              <a:buNone/>
            </a:pPr>
            <a:r>
              <a:t/>
            </a:r>
            <a:endParaRPr/>
          </a:p>
        </p:txBody>
      </p:sp>
      <p:sp>
        <p:nvSpPr>
          <p:cNvPr id="127" name="Google Shape;127;g34cee20c667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4d1f726d3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 Monetization model: 'Farming as a Service'.</a:t>
            </a:r>
            <a:endParaRPr/>
          </a:p>
          <a:p>
            <a:pPr indent="0" lvl="0" marL="0" rtl="0" algn="l">
              <a:spcBef>
                <a:spcPts val="0"/>
              </a:spcBef>
              <a:spcAft>
                <a:spcPts val="0"/>
              </a:spcAft>
              <a:buClr>
                <a:schemeClr val="dk1"/>
              </a:buClr>
              <a:buSzPts val="1100"/>
              <a:buFont typeface="Arial"/>
              <a:buNone/>
            </a:pPr>
            <a:r>
              <a:rPr lang="en-GB"/>
              <a:t>- Target customers: large agribusinesses, landowners, and cooperatives—not smallholder farmers.</a:t>
            </a:r>
            <a:endParaRPr/>
          </a:p>
          <a:p>
            <a:pPr indent="0" lvl="0" marL="0" rtl="0" algn="l">
              <a:spcBef>
                <a:spcPts val="0"/>
              </a:spcBef>
              <a:spcAft>
                <a:spcPts val="0"/>
              </a:spcAft>
              <a:buClr>
                <a:schemeClr val="dk1"/>
              </a:buClr>
              <a:buSzPts val="1100"/>
              <a:buFont typeface="Arial"/>
              <a:buNone/>
            </a:pPr>
            <a:r>
              <a:rPr lang="en-GB"/>
              <a:t>- Revenue through recurring terrain management fees.</a:t>
            </a:r>
            <a:endParaRPr/>
          </a:p>
          <a:p>
            <a:pPr indent="0" lvl="0" marL="0" rtl="0" algn="l">
              <a:spcBef>
                <a:spcPts val="0"/>
              </a:spcBef>
              <a:spcAft>
                <a:spcPts val="0"/>
              </a:spcAft>
              <a:buClr>
                <a:schemeClr val="dk1"/>
              </a:buClr>
              <a:buSzPts val="1100"/>
              <a:buFont typeface="Arial"/>
              <a:buNone/>
            </a:pPr>
            <a:r>
              <a:rPr lang="en-GB"/>
              <a:t>- Offer specialized modules for additional services: ecological monitoring, wildfire prevention, and brownfield remediation.</a:t>
            </a:r>
            <a:endParaRPr/>
          </a:p>
          <a:p>
            <a:pPr indent="0" lvl="0" marL="0" rtl="0" algn="l">
              <a:spcBef>
                <a:spcPts val="0"/>
              </a:spcBef>
              <a:spcAft>
                <a:spcPts val="0"/>
              </a:spcAft>
              <a:buClr>
                <a:schemeClr val="dk1"/>
              </a:buClr>
              <a:buSzPts val="1100"/>
              <a:buFont typeface="Arial"/>
              <a:buNone/>
            </a:pPr>
            <a:r>
              <a:rPr lang="en-GB"/>
              <a:t>- Pricing is performance-based, tied to clear, measurable KPIs.</a:t>
            </a:r>
            <a:endParaRPr/>
          </a:p>
          <a:p>
            <a:pPr indent="0" lvl="0" marL="0" rtl="0" algn="l">
              <a:spcBef>
                <a:spcPts val="0"/>
              </a:spcBef>
              <a:spcAft>
                <a:spcPts val="0"/>
              </a:spcAft>
              <a:buNone/>
            </a:pPr>
            <a:r>
              <a:t/>
            </a:r>
            <a:endParaRPr/>
          </a:p>
        </p:txBody>
      </p:sp>
      <p:sp>
        <p:nvSpPr>
          <p:cNvPr id="145" name="Google Shape;145;g34d1f726d3a_0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42165ed8da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Massive market opportunity: $20T global agri-food value chain projected by 2029.</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Market forces pushing transformation: need for automation, sustainability, and traceability.</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Agrobots can capture value across the chain: on-site production, automation, transport/logistics, and input reduction.</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 Advantage: fewer inputs, better data, and localized processing reduce overall costs and environmental footprint.</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57" name="Google Shape;157;g342165ed8da_2_1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0" y="2262875"/>
            <a:ext cx="8520600" cy="8490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b="1" sz="3600">
                <a:latin typeface="Comfortaa"/>
                <a:ea typeface="Comfortaa"/>
                <a:cs typeface="Comfortaa"/>
                <a:sym typeface="Comforta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b="1" sz="2840">
                <a:latin typeface="Comfortaa"/>
                <a:ea typeface="Comfortaa"/>
                <a:cs typeface="Comfortaa"/>
                <a:sym typeface="Comfortaa"/>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13"/>
          <p:cNvSpPr txBox="1"/>
          <p:nvPr>
            <p:ph idx="1" type="body"/>
          </p:nvPr>
        </p:nvSpPr>
        <p:spPr>
          <a:xfrm>
            <a:off x="184050" y="967675"/>
            <a:ext cx="4455600" cy="3768900"/>
          </a:xfrm>
          <a:prstGeom prst="rect">
            <a:avLst/>
          </a:prstGeom>
          <a:noFill/>
          <a:ln>
            <a:noFill/>
          </a:ln>
        </p:spPr>
        <p:txBody>
          <a:bodyPr anchorCtr="0" anchor="t" bIns="45700" lIns="91425" spcFirstLastPara="1" rIns="91425" wrap="square" tIns="45700">
            <a:normAutofit/>
          </a:bodyPr>
          <a:lstStyle>
            <a:lvl1pPr indent="-342900" lvl="0" marL="457200">
              <a:lnSpc>
                <a:spcPct val="100000"/>
              </a:lnSpc>
              <a:spcBef>
                <a:spcPts val="360"/>
              </a:spcBef>
              <a:spcAft>
                <a:spcPts val="0"/>
              </a:spcAft>
              <a:buClr>
                <a:schemeClr val="dk1"/>
              </a:buClr>
              <a:buSzPts val="1800"/>
              <a:buChar char="⁕"/>
              <a:defRPr>
                <a:latin typeface="Calibri"/>
                <a:ea typeface="Calibri"/>
                <a:cs typeface="Calibri"/>
                <a:sym typeface="Calibri"/>
              </a:defRPr>
            </a:lvl1pPr>
            <a:lvl2pPr indent="-342900" lvl="1" marL="914400" algn="l">
              <a:spcBef>
                <a:spcPts val="1200"/>
              </a:spcBef>
              <a:spcAft>
                <a:spcPts val="0"/>
              </a:spcAft>
              <a:buClr>
                <a:schemeClr val="dk1"/>
              </a:buClr>
              <a:buSzPts val="1800"/>
              <a:buChar char="○"/>
              <a:defRPr/>
            </a:lvl2pPr>
            <a:lvl3pPr indent="-342900" lvl="2" marL="1371600" algn="l">
              <a:spcBef>
                <a:spcPts val="1200"/>
              </a:spcBef>
              <a:spcAft>
                <a:spcPts val="0"/>
              </a:spcAft>
              <a:buClr>
                <a:schemeClr val="dk1"/>
              </a:buClr>
              <a:buSzPts val="1800"/>
              <a:buChar char="■"/>
              <a:defRPr/>
            </a:lvl3pPr>
            <a:lvl4pPr indent="-342900" lvl="3" marL="1828800" algn="l">
              <a:spcBef>
                <a:spcPts val="1200"/>
              </a:spcBef>
              <a:spcAft>
                <a:spcPts val="0"/>
              </a:spcAft>
              <a:buClr>
                <a:schemeClr val="dk1"/>
              </a:buClr>
              <a:buSzPts val="1800"/>
              <a:buChar char="●"/>
              <a:defRPr/>
            </a:lvl4pPr>
            <a:lvl5pPr indent="-342900" lvl="4" marL="2286000" algn="l">
              <a:spcBef>
                <a:spcPts val="1200"/>
              </a:spcBef>
              <a:spcAft>
                <a:spcPts val="0"/>
              </a:spcAft>
              <a:buClr>
                <a:schemeClr val="dk1"/>
              </a:buClr>
              <a:buSzPts val="1800"/>
              <a:buChar char="○"/>
              <a:defRPr/>
            </a:lvl5pPr>
            <a:lvl6pPr indent="-342900" lvl="5" marL="2743200" algn="l">
              <a:spcBef>
                <a:spcPts val="120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0" y="180000"/>
            <a:ext cx="9144000" cy="540000"/>
          </a:xfrm>
          <a:prstGeom prst="rect">
            <a:avLst/>
          </a:prstGeom>
        </p:spPr>
        <p:txBody>
          <a:bodyPr anchorCtr="0" anchor="t" bIns="91425" lIns="91425" spcFirstLastPara="1" rIns="91425" wrap="square" tIns="91425">
            <a:normAutofit/>
          </a:bodyPr>
          <a:lstStyle>
            <a:lvl1pPr lvl="0" algn="ctr">
              <a:spcBef>
                <a:spcPts val="0"/>
              </a:spcBef>
              <a:spcAft>
                <a:spcPts val="0"/>
              </a:spcAft>
              <a:buSzPts val="2800"/>
              <a:buNone/>
              <a:defRPr b="1" sz="2820">
                <a:latin typeface="Comfortaa"/>
                <a:ea typeface="Comfortaa"/>
                <a:cs typeface="Comfortaa"/>
                <a:sym typeface="Comfortaa"/>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p:nvPr/>
        </p:nvSpPr>
        <p:spPr>
          <a:xfrm>
            <a:off x="0" y="7775"/>
            <a:ext cx="9144000" cy="2564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1" name="Google Shape;61;p14"/>
          <p:cNvSpPr txBox="1"/>
          <p:nvPr>
            <p:ph type="ctrTitle"/>
          </p:nvPr>
        </p:nvSpPr>
        <p:spPr>
          <a:xfrm>
            <a:off x="0" y="3006850"/>
            <a:ext cx="9144000" cy="6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sz="3500"/>
              <a:t>Leading the </a:t>
            </a:r>
            <a:r>
              <a:rPr lang="en-GB" sz="3500">
                <a:solidFill>
                  <a:srgbClr val="8FA154"/>
                </a:solidFill>
              </a:rPr>
              <a:t>Agriculture 4.0</a:t>
            </a:r>
            <a:r>
              <a:rPr lang="en-GB" sz="3500"/>
              <a:t> Revolution</a:t>
            </a:r>
            <a:endParaRPr sz="3500"/>
          </a:p>
        </p:txBody>
      </p:sp>
      <p:sp>
        <p:nvSpPr>
          <p:cNvPr id="62" name="Google Shape;62;p14"/>
          <p:cNvSpPr txBox="1"/>
          <p:nvPr>
            <p:ph idx="1" type="subTitle"/>
          </p:nvPr>
        </p:nvSpPr>
        <p:spPr>
          <a:xfrm>
            <a:off x="180000" y="4159475"/>
            <a:ext cx="8784000" cy="5028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GB"/>
              <a:t>Terrain Management as a Service for Sustainable Productivity</a:t>
            </a:r>
            <a:endParaRPr/>
          </a:p>
        </p:txBody>
      </p:sp>
      <p:pic>
        <p:nvPicPr>
          <p:cNvPr id="63" name="Google Shape;63;p14" title="agrobots_logo.png"/>
          <p:cNvPicPr preferRelativeResize="0"/>
          <p:nvPr/>
        </p:nvPicPr>
        <p:blipFill>
          <a:blip r:embed="rId3">
            <a:alphaModFix/>
          </a:blip>
          <a:stretch>
            <a:fillRect/>
          </a:stretch>
        </p:blipFill>
        <p:spPr>
          <a:xfrm>
            <a:off x="2301459" y="180000"/>
            <a:ext cx="4541088" cy="1946175"/>
          </a:xfrm>
          <a:prstGeom prst="rect">
            <a:avLst/>
          </a:prstGeom>
          <a:noFill/>
          <a:ln>
            <a:noFill/>
          </a:ln>
        </p:spPr>
      </p:pic>
      <p:sp>
        <p:nvSpPr>
          <p:cNvPr id="64" name="Google Shape;64;p14"/>
          <p:cNvSpPr txBox="1"/>
          <p:nvPr/>
        </p:nvSpPr>
        <p:spPr>
          <a:xfrm>
            <a:off x="7785400" y="7775"/>
            <a:ext cx="135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chemeClr val="lt2"/>
                </a:solidFill>
                <a:latin typeface="Comfortaa"/>
                <a:ea typeface="Comfortaa"/>
                <a:cs typeface="Comfortaa"/>
                <a:sym typeface="Comfortaa"/>
              </a:rPr>
              <a:t>AgroBots</a:t>
            </a:r>
            <a:endParaRPr b="1" sz="1800">
              <a:solidFill>
                <a:schemeClr val="lt2"/>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3" title="Chart"/>
          <p:cNvPicPr preferRelativeResize="0"/>
          <p:nvPr/>
        </p:nvPicPr>
        <p:blipFill>
          <a:blip r:embed="rId3">
            <a:alphaModFix/>
          </a:blip>
          <a:stretch>
            <a:fillRect/>
          </a:stretch>
        </p:blipFill>
        <p:spPr>
          <a:xfrm>
            <a:off x="2520000" y="805513"/>
            <a:ext cx="6444001" cy="3985887"/>
          </a:xfrm>
          <a:prstGeom prst="rect">
            <a:avLst/>
          </a:prstGeom>
          <a:noFill/>
          <a:ln>
            <a:noFill/>
          </a:ln>
        </p:spPr>
      </p:pic>
      <p:sp>
        <p:nvSpPr>
          <p:cNvPr id="171" name="Google Shape;171;p23"/>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GB" sz="2800">
                <a:solidFill>
                  <a:schemeClr val="dk1"/>
                </a:solidFill>
                <a:latin typeface="Comfortaa"/>
                <a:ea typeface="Comfortaa"/>
                <a:cs typeface="Comfortaa"/>
                <a:sym typeface="Comfortaa"/>
              </a:rPr>
              <a:t>Competitive Landscape</a:t>
            </a:r>
            <a:endParaRPr b="1" sz="2800">
              <a:latin typeface="Comfortaa"/>
              <a:ea typeface="Comfortaa"/>
              <a:cs typeface="Comfortaa"/>
              <a:sym typeface="Comfortaa"/>
            </a:endParaRPr>
          </a:p>
        </p:txBody>
      </p:sp>
      <p:sp>
        <p:nvSpPr>
          <p:cNvPr id="172" name="Google Shape;172;p23"/>
          <p:cNvSpPr txBox="1"/>
          <p:nvPr/>
        </p:nvSpPr>
        <p:spPr>
          <a:xfrm>
            <a:off x="419550" y="14403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640"/>
              </a:spcBef>
              <a:spcAft>
                <a:spcPts val="1200"/>
              </a:spcAft>
              <a:buNone/>
            </a:pPr>
            <a:r>
              <a:t/>
            </a:r>
            <a:endParaRPr>
              <a:solidFill>
                <a:schemeClr val="lt2"/>
              </a:solidFill>
            </a:endParaRPr>
          </a:p>
        </p:txBody>
      </p:sp>
      <p:pic>
        <p:nvPicPr>
          <p:cNvPr id="173" name="Google Shape;173;p23" title="single_flower_logo.png"/>
          <p:cNvPicPr preferRelativeResize="0"/>
          <p:nvPr/>
        </p:nvPicPr>
        <p:blipFill>
          <a:blip r:embed="rId4">
            <a:alphaModFix/>
          </a:blip>
          <a:stretch>
            <a:fillRect/>
          </a:stretch>
        </p:blipFill>
        <p:spPr>
          <a:xfrm>
            <a:off x="179992" y="195000"/>
            <a:ext cx="540000" cy="540000"/>
          </a:xfrm>
          <a:prstGeom prst="rect">
            <a:avLst/>
          </a:prstGeom>
          <a:noFill/>
          <a:ln>
            <a:noFill/>
          </a:ln>
          <a:effectLst>
            <a:outerShdw blurRad="57150" rotWithShape="0" algn="bl" dir="5400000" dist="19050">
              <a:schemeClr val="dk1">
                <a:alpha val="50000"/>
              </a:schemeClr>
            </a:outerShdw>
          </a:effectLst>
        </p:spPr>
      </p:pic>
      <p:pic>
        <p:nvPicPr>
          <p:cNvPr id="174" name="Google Shape;174;p23" title="single_flower_logo.png"/>
          <p:cNvPicPr preferRelativeResize="0"/>
          <p:nvPr/>
        </p:nvPicPr>
        <p:blipFill>
          <a:blip r:embed="rId4">
            <a:alphaModFix/>
          </a:blip>
          <a:stretch>
            <a:fillRect/>
          </a:stretch>
        </p:blipFill>
        <p:spPr>
          <a:xfrm>
            <a:off x="8423992" y="195000"/>
            <a:ext cx="540000" cy="540000"/>
          </a:xfrm>
          <a:prstGeom prst="rect">
            <a:avLst/>
          </a:prstGeom>
          <a:noFill/>
          <a:ln>
            <a:noFill/>
          </a:ln>
          <a:effectLst>
            <a:outerShdw blurRad="57150" rotWithShape="0" algn="bl" dir="5400000" dist="19050">
              <a:schemeClr val="dk1">
                <a:alpha val="50000"/>
              </a:schemeClr>
            </a:outerShdw>
          </a:effectLst>
        </p:spPr>
      </p:pic>
      <p:sp>
        <p:nvSpPr>
          <p:cNvPr id="175" name="Google Shape;175;p23"/>
          <p:cNvSpPr/>
          <p:nvPr/>
        </p:nvSpPr>
        <p:spPr>
          <a:xfrm>
            <a:off x="180000" y="900000"/>
            <a:ext cx="2340000" cy="900000"/>
          </a:xfrm>
          <a:prstGeom prst="roundRect">
            <a:avLst>
              <a:gd fmla="val 16667" name="adj"/>
            </a:avLst>
          </a:prstGeom>
          <a:solidFill>
            <a:srgbClr val="0C34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GB" sz="1200">
                <a:solidFill>
                  <a:schemeClr val="dk1"/>
                </a:solidFill>
              </a:rPr>
              <a:t>Competitors: </a:t>
            </a:r>
            <a:r>
              <a:rPr lang="en-GB" sz="1200">
                <a:solidFill>
                  <a:schemeClr val="dk1"/>
                </a:solidFill>
              </a:rPr>
              <a:t>Autonomous tractors, drone-managed monocultures</a:t>
            </a:r>
            <a:endParaRPr sz="1200">
              <a:solidFill>
                <a:schemeClr val="dk1"/>
              </a:solidFill>
            </a:endParaRPr>
          </a:p>
        </p:txBody>
      </p:sp>
      <p:sp>
        <p:nvSpPr>
          <p:cNvPr id="176" name="Google Shape;176;p23"/>
          <p:cNvSpPr/>
          <p:nvPr/>
        </p:nvSpPr>
        <p:spPr>
          <a:xfrm>
            <a:off x="180000" y="1954500"/>
            <a:ext cx="2340000" cy="900000"/>
          </a:xfrm>
          <a:prstGeom prst="roundRect">
            <a:avLst>
              <a:gd fmla="val 16667" name="adj"/>
            </a:avLst>
          </a:prstGeom>
          <a:solidFill>
            <a:srgbClr val="0C34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GB" sz="1200">
                <a:solidFill>
                  <a:schemeClr val="dk1"/>
                </a:solidFill>
              </a:rPr>
              <a:t>Common approach: </a:t>
            </a:r>
            <a:r>
              <a:rPr lang="en-GB" sz="1200">
                <a:solidFill>
                  <a:schemeClr val="dk1"/>
                </a:solidFill>
              </a:rPr>
              <a:t>Replace human labor, same methods</a:t>
            </a:r>
            <a:endParaRPr sz="1200">
              <a:solidFill>
                <a:schemeClr val="dk1"/>
              </a:solidFill>
            </a:endParaRPr>
          </a:p>
        </p:txBody>
      </p:sp>
      <p:sp>
        <p:nvSpPr>
          <p:cNvPr id="177" name="Google Shape;177;p23"/>
          <p:cNvSpPr/>
          <p:nvPr/>
        </p:nvSpPr>
        <p:spPr>
          <a:xfrm>
            <a:off x="180000" y="3009000"/>
            <a:ext cx="2340000" cy="900000"/>
          </a:xfrm>
          <a:prstGeom prst="roundRect">
            <a:avLst>
              <a:gd fmla="val 16667" name="adj"/>
            </a:avLst>
          </a:prstGeom>
          <a:solidFill>
            <a:srgbClr val="0C34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GB" sz="1200">
                <a:solidFill>
                  <a:schemeClr val="dk1"/>
                </a:solidFill>
              </a:rPr>
              <a:t>Paradigm shift: </a:t>
            </a:r>
            <a:r>
              <a:rPr lang="en-GB" sz="1200">
                <a:solidFill>
                  <a:schemeClr val="dk1"/>
                </a:solidFill>
              </a:rPr>
              <a:t>From extractive to integrative productivity</a:t>
            </a:r>
            <a:endParaRPr sz="1200">
              <a:solidFill>
                <a:schemeClr val="dk1"/>
              </a:solidFill>
            </a:endParaRPr>
          </a:p>
        </p:txBody>
      </p:sp>
      <p:sp>
        <p:nvSpPr>
          <p:cNvPr id="178" name="Google Shape;178;p23"/>
          <p:cNvSpPr/>
          <p:nvPr/>
        </p:nvSpPr>
        <p:spPr>
          <a:xfrm>
            <a:off x="180000" y="4063500"/>
            <a:ext cx="2340000" cy="900000"/>
          </a:xfrm>
          <a:prstGeom prst="roundRect">
            <a:avLst>
              <a:gd fmla="val 16667" name="adj"/>
            </a:avLst>
          </a:prstGeom>
          <a:solidFill>
            <a:srgbClr val="0C34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None/>
            </a:pPr>
            <a:r>
              <a:rPr b="1" lang="en-GB" sz="1200">
                <a:solidFill>
                  <a:schemeClr val="dk1"/>
                </a:solidFill>
              </a:rPr>
              <a:t>Our difference: </a:t>
            </a:r>
            <a:r>
              <a:rPr lang="en-GB" sz="1200">
                <a:solidFill>
                  <a:schemeClr val="dk1"/>
                </a:solidFill>
              </a:rPr>
              <a:t>Small robots, integrative ecosystems</a:t>
            </a:r>
            <a:endParaRPr sz="1200">
              <a:solidFill>
                <a:schemeClr val="dk1"/>
              </a:solidFill>
            </a:endParaRPr>
          </a:p>
          <a:p>
            <a:pPr indent="0" lvl="0" marL="0" rtl="0" algn="ctr">
              <a:lnSpc>
                <a:spcPct val="115000"/>
              </a:lnSpc>
              <a:spcBef>
                <a:spcPts val="1200"/>
              </a:spcBef>
              <a:spcAft>
                <a:spcPts val="1200"/>
              </a:spcAft>
              <a:buNone/>
            </a:pPr>
            <a:r>
              <a:t/>
            </a:r>
            <a:endParaRPr b="1" sz="1200">
              <a:solidFill>
                <a:schemeClr val="dk1"/>
              </a:solidFill>
            </a:endParaRPr>
          </a:p>
        </p:txBody>
      </p:sp>
      <p:sp>
        <p:nvSpPr>
          <p:cNvPr id="179" name="Google Shape;179;p23"/>
          <p:cNvSpPr txBox="1"/>
          <p:nvPr/>
        </p:nvSpPr>
        <p:spPr>
          <a:xfrm>
            <a:off x="3199425" y="4178575"/>
            <a:ext cx="474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rPr>
              <a:t>Tool </a:t>
            </a:r>
            <a:endParaRPr sz="1000">
              <a:solidFill>
                <a:schemeClr val="dk1"/>
              </a:solidFill>
            </a:endParaRPr>
          </a:p>
        </p:txBody>
      </p:sp>
      <p:sp>
        <p:nvSpPr>
          <p:cNvPr id="180" name="Google Shape;180;p23"/>
          <p:cNvSpPr txBox="1"/>
          <p:nvPr/>
        </p:nvSpPr>
        <p:spPr>
          <a:xfrm>
            <a:off x="8118550" y="4178575"/>
            <a:ext cx="66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rPr>
              <a:t>Platform</a:t>
            </a:r>
            <a:endParaRPr sz="1000">
              <a:solidFill>
                <a:schemeClr val="dk1"/>
              </a:solidFill>
            </a:endParaRPr>
          </a:p>
        </p:txBody>
      </p:sp>
      <p:sp>
        <p:nvSpPr>
          <p:cNvPr id="181" name="Google Shape;181;p23"/>
          <p:cNvSpPr txBox="1"/>
          <p:nvPr/>
        </p:nvSpPr>
        <p:spPr>
          <a:xfrm rot="-5400000">
            <a:off x="2550123" y="3514350"/>
            <a:ext cx="77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rPr>
              <a:t>Extractive</a:t>
            </a:r>
            <a:endParaRPr sz="1000">
              <a:solidFill>
                <a:schemeClr val="dk1"/>
              </a:solidFill>
            </a:endParaRPr>
          </a:p>
        </p:txBody>
      </p:sp>
      <p:sp>
        <p:nvSpPr>
          <p:cNvPr id="182" name="Google Shape;182;p23"/>
          <p:cNvSpPr txBox="1"/>
          <p:nvPr/>
        </p:nvSpPr>
        <p:spPr>
          <a:xfrm rot="-5400000">
            <a:off x="2527923" y="1638500"/>
            <a:ext cx="822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rPr>
              <a:t>Integrative</a:t>
            </a:r>
            <a:endParaRPr sz="1000">
              <a:solidFill>
                <a:schemeClr val="dk1"/>
              </a:solidFill>
            </a:endParaRPr>
          </a:p>
        </p:txBody>
      </p:sp>
      <p:sp>
        <p:nvSpPr>
          <p:cNvPr id="183" name="Google Shape;183;p23"/>
          <p:cNvSpPr/>
          <p:nvPr/>
        </p:nvSpPr>
        <p:spPr>
          <a:xfrm>
            <a:off x="3626450" y="4277623"/>
            <a:ext cx="4492200" cy="123000"/>
          </a:xfrm>
          <a:prstGeom prst="leftRightArrow">
            <a:avLst>
              <a:gd fmla="val 50000" name="adj1"/>
              <a:gd fmla="val 50000" name="adj2"/>
            </a:avLst>
          </a:prstGeom>
          <a:solidFill>
            <a:srgbClr val="8FA1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4" name="Google Shape;184;p23"/>
          <p:cNvSpPr/>
          <p:nvPr/>
        </p:nvSpPr>
        <p:spPr>
          <a:xfrm rot="-5400000">
            <a:off x="2386525" y="2716225"/>
            <a:ext cx="1134000" cy="123000"/>
          </a:xfrm>
          <a:prstGeom prst="leftRightArrow">
            <a:avLst>
              <a:gd fmla="val 50000" name="adj1"/>
              <a:gd fmla="val 50000" name="adj2"/>
            </a:avLst>
          </a:prstGeom>
          <a:solidFill>
            <a:srgbClr val="8FA1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4"/>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lang="en-GB" sz="2800"/>
              <a:t>Defensible by Design</a:t>
            </a:r>
            <a:endParaRPr b="1" sz="2800">
              <a:latin typeface="Comfortaa"/>
              <a:ea typeface="Comfortaa"/>
              <a:cs typeface="Comfortaa"/>
              <a:sym typeface="Comfortaa"/>
            </a:endParaRPr>
          </a:p>
        </p:txBody>
      </p:sp>
      <p:pic>
        <p:nvPicPr>
          <p:cNvPr id="190" name="Google Shape;190;p24" title="single_flower_logo.png"/>
          <p:cNvPicPr preferRelativeResize="0"/>
          <p:nvPr/>
        </p:nvPicPr>
        <p:blipFill>
          <a:blip r:embed="rId3">
            <a:alphaModFix/>
          </a:blip>
          <a:stretch>
            <a:fillRect/>
          </a:stretch>
        </p:blipFill>
        <p:spPr>
          <a:xfrm>
            <a:off x="179992" y="195000"/>
            <a:ext cx="540000" cy="540000"/>
          </a:xfrm>
          <a:prstGeom prst="rect">
            <a:avLst/>
          </a:prstGeom>
          <a:noFill/>
          <a:ln>
            <a:noFill/>
          </a:ln>
          <a:effectLst>
            <a:outerShdw blurRad="57150" rotWithShape="0" algn="bl" dir="5400000" dist="19050">
              <a:schemeClr val="dk1">
                <a:alpha val="50000"/>
              </a:schemeClr>
            </a:outerShdw>
          </a:effectLst>
        </p:spPr>
      </p:pic>
      <p:pic>
        <p:nvPicPr>
          <p:cNvPr id="191" name="Google Shape;191;p24" title="single_flower_logo.png"/>
          <p:cNvPicPr preferRelativeResize="0"/>
          <p:nvPr/>
        </p:nvPicPr>
        <p:blipFill>
          <a:blip r:embed="rId3">
            <a:alphaModFix/>
          </a:blip>
          <a:stretch>
            <a:fillRect/>
          </a:stretch>
        </p:blipFill>
        <p:spPr>
          <a:xfrm>
            <a:off x="8423992" y="195000"/>
            <a:ext cx="540000" cy="540000"/>
          </a:xfrm>
          <a:prstGeom prst="rect">
            <a:avLst/>
          </a:prstGeom>
          <a:noFill/>
          <a:ln>
            <a:noFill/>
          </a:ln>
          <a:effectLst>
            <a:outerShdw blurRad="57150" rotWithShape="0" algn="bl" dir="5400000" dist="19050">
              <a:schemeClr val="dk1">
                <a:alpha val="50000"/>
              </a:schemeClr>
            </a:outerShdw>
          </a:effectLst>
        </p:spPr>
      </p:pic>
      <p:sp>
        <p:nvSpPr>
          <p:cNvPr id="192" name="Google Shape;192;p24"/>
          <p:cNvSpPr/>
          <p:nvPr/>
        </p:nvSpPr>
        <p:spPr>
          <a:xfrm>
            <a:off x="3312000" y="1614795"/>
            <a:ext cx="2520000" cy="2880000"/>
          </a:xfrm>
          <a:prstGeom prst="roundRect">
            <a:avLst>
              <a:gd fmla="val 16667" name="adj"/>
            </a:avLst>
          </a:prstGeom>
          <a:solidFill>
            <a:srgbClr val="33808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None/>
            </a:pPr>
            <a:r>
              <a:rPr b="1" lang="en-GB">
                <a:solidFill>
                  <a:schemeClr val="dk1"/>
                </a:solidFill>
              </a:rPr>
              <a:t>Integrated Ecosystem Engineering</a:t>
            </a:r>
            <a:endParaRPr b="1">
              <a:solidFill>
                <a:schemeClr val="dk1"/>
              </a:solidFill>
            </a:endParaRPr>
          </a:p>
          <a:p>
            <a:pPr indent="0" lvl="0" marL="0" rtl="0" algn="ctr">
              <a:lnSpc>
                <a:spcPct val="115000"/>
              </a:lnSpc>
              <a:spcBef>
                <a:spcPts val="1200"/>
              </a:spcBef>
              <a:spcAft>
                <a:spcPts val="1200"/>
              </a:spcAft>
              <a:buNone/>
            </a:pPr>
            <a:r>
              <a:rPr lang="en-GB" sz="1200">
                <a:solidFill>
                  <a:schemeClr val="dk1"/>
                </a:solidFill>
              </a:rPr>
              <a:t>Our bioromes combine plant, animal, and terrain intelligence into unified, programmable environments. This cross-domain integration is technically complex and not easily replicated by vertical-only solutions.</a:t>
            </a:r>
            <a:endParaRPr sz="1200">
              <a:solidFill>
                <a:schemeClr val="dk1"/>
              </a:solidFill>
            </a:endParaRPr>
          </a:p>
        </p:txBody>
      </p:sp>
      <p:sp>
        <p:nvSpPr>
          <p:cNvPr id="193" name="Google Shape;193;p24"/>
          <p:cNvSpPr/>
          <p:nvPr/>
        </p:nvSpPr>
        <p:spPr>
          <a:xfrm>
            <a:off x="6248700" y="1614795"/>
            <a:ext cx="2520000" cy="2880000"/>
          </a:xfrm>
          <a:prstGeom prst="roundRect">
            <a:avLst>
              <a:gd fmla="val 16667" name="adj"/>
            </a:avLst>
          </a:prstGeom>
          <a:solidFill>
            <a:srgbClr val="10595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None/>
            </a:pPr>
            <a:r>
              <a:rPr b="1" lang="en-GB">
                <a:solidFill>
                  <a:schemeClr val="dk1"/>
                </a:solidFill>
              </a:rPr>
              <a:t>Modular Tech with Field-Driven Learning</a:t>
            </a:r>
            <a:endParaRPr b="1">
              <a:solidFill>
                <a:schemeClr val="dk1"/>
              </a:solidFill>
            </a:endParaRPr>
          </a:p>
          <a:p>
            <a:pPr indent="0" lvl="0" marL="0" rtl="0" algn="ctr">
              <a:lnSpc>
                <a:spcPct val="115000"/>
              </a:lnSpc>
              <a:spcBef>
                <a:spcPts val="1200"/>
              </a:spcBef>
              <a:spcAft>
                <a:spcPts val="1200"/>
              </a:spcAft>
              <a:buNone/>
            </a:pPr>
            <a:r>
              <a:rPr lang="en-GB" sz="1200">
                <a:solidFill>
                  <a:schemeClr val="dk1"/>
                </a:solidFill>
              </a:rPr>
              <a:t>LandOS and our adaptive robotics stack adjust to local terrain and missions. Each deployment generates proprietary operational data, continuously improving efficiency and environmental outcomes.</a:t>
            </a:r>
            <a:endParaRPr sz="1000">
              <a:solidFill>
                <a:schemeClr val="dk1"/>
              </a:solidFill>
            </a:endParaRPr>
          </a:p>
        </p:txBody>
      </p:sp>
      <p:sp>
        <p:nvSpPr>
          <p:cNvPr id="194" name="Google Shape;194;p24"/>
          <p:cNvSpPr/>
          <p:nvPr/>
        </p:nvSpPr>
        <p:spPr>
          <a:xfrm>
            <a:off x="375300" y="1614795"/>
            <a:ext cx="2520000" cy="2880000"/>
          </a:xfrm>
          <a:prstGeom prst="roundRect">
            <a:avLst>
              <a:gd fmla="val 16667" name="adj"/>
            </a:avLst>
          </a:prstGeom>
          <a:solidFill>
            <a:srgbClr val="66B2B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0"/>
              </a:spcAft>
              <a:buNone/>
            </a:pPr>
            <a:r>
              <a:rPr b="1" lang="en-GB">
                <a:solidFill>
                  <a:schemeClr val="dk1"/>
                </a:solidFill>
              </a:rPr>
              <a:t>Mission-Aligned Founding Team</a:t>
            </a:r>
            <a:endParaRPr b="1">
              <a:solidFill>
                <a:schemeClr val="dk1"/>
              </a:solidFill>
            </a:endParaRPr>
          </a:p>
          <a:p>
            <a:pPr indent="0" lvl="0" marL="0" rtl="0" algn="ctr">
              <a:lnSpc>
                <a:spcPct val="115000"/>
              </a:lnSpc>
              <a:spcBef>
                <a:spcPts val="1200"/>
              </a:spcBef>
              <a:spcAft>
                <a:spcPts val="1200"/>
              </a:spcAft>
              <a:buNone/>
            </a:pPr>
            <a:r>
              <a:rPr lang="en-GB" sz="1200">
                <a:solidFill>
                  <a:schemeClr val="dk1"/>
                </a:solidFill>
              </a:rPr>
              <a:t>We bring hands-on agricultural experience, technical leadership, and industrial ecosystem strategy — a rare combination that anchors both credibility and execution from day one.</a:t>
            </a:r>
            <a:endParaRPr sz="800">
              <a:solidFill>
                <a:schemeClr val="dk1"/>
              </a:solidFill>
            </a:endParaRPr>
          </a:p>
        </p:txBody>
      </p:sp>
      <p:sp>
        <p:nvSpPr>
          <p:cNvPr id="195" name="Google Shape;195;p24"/>
          <p:cNvSpPr txBox="1"/>
          <p:nvPr/>
        </p:nvSpPr>
        <p:spPr>
          <a:xfrm>
            <a:off x="2175150" y="794725"/>
            <a:ext cx="47937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GB">
                <a:solidFill>
                  <a:schemeClr val="dk1"/>
                </a:solidFill>
              </a:rPr>
              <a:t>Built for </a:t>
            </a:r>
            <a:r>
              <a:rPr b="1" lang="en-GB">
                <a:solidFill>
                  <a:srgbClr val="8FA154"/>
                </a:solidFill>
              </a:rPr>
              <a:t>resilience</a:t>
            </a:r>
            <a:r>
              <a:rPr b="1" lang="en-GB">
                <a:solidFill>
                  <a:schemeClr val="dk1"/>
                </a:solidFill>
              </a:rPr>
              <a:t> — in both </a:t>
            </a:r>
            <a:r>
              <a:rPr b="1" lang="en-GB">
                <a:solidFill>
                  <a:srgbClr val="8FA154"/>
                </a:solidFill>
              </a:rPr>
              <a:t>production and markets</a:t>
            </a:r>
            <a:endParaRPr b="1">
              <a:solidFill>
                <a:srgbClr val="8FA15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5"/>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GB" sz="2800">
                <a:solidFill>
                  <a:schemeClr val="dk1"/>
                </a:solidFill>
                <a:latin typeface="Comfortaa"/>
                <a:ea typeface="Comfortaa"/>
                <a:cs typeface="Comfortaa"/>
                <a:sym typeface="Comfortaa"/>
              </a:rPr>
              <a:t>Early Traction and Partnerships</a:t>
            </a:r>
            <a:endParaRPr b="1" sz="2800">
              <a:latin typeface="Comfortaa"/>
              <a:ea typeface="Comfortaa"/>
              <a:cs typeface="Comfortaa"/>
              <a:sym typeface="Comfortaa"/>
            </a:endParaRPr>
          </a:p>
        </p:txBody>
      </p:sp>
      <p:pic>
        <p:nvPicPr>
          <p:cNvPr id="201" name="Google Shape;201;p25"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02" name="Google Shape;202;p25"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
        <p:nvSpPr>
          <p:cNvPr id="203" name="Google Shape;203;p25"/>
          <p:cNvSpPr/>
          <p:nvPr/>
        </p:nvSpPr>
        <p:spPr>
          <a:xfrm>
            <a:off x="6444012" y="2584713"/>
            <a:ext cx="2520000" cy="2520000"/>
          </a:xfrm>
          <a:prstGeom prst="ellipse">
            <a:avLst/>
          </a:prstGeom>
          <a:noFill/>
          <a:ln cap="flat" cmpd="sng" w="19050">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Pilot Farm Secured</a:t>
            </a:r>
            <a:endParaRPr b="1">
              <a:solidFill>
                <a:schemeClr val="dk1"/>
              </a:solidFill>
            </a:endParaRPr>
          </a:p>
          <a:p>
            <a:pPr indent="0" lvl="0" marL="0" rtl="0" algn="l">
              <a:spcBef>
                <a:spcPts val="0"/>
              </a:spcBef>
              <a:spcAft>
                <a:spcPts val="0"/>
              </a:spcAft>
              <a:buNone/>
            </a:pPr>
            <a:br>
              <a:rPr b="1" lang="en-GB">
                <a:solidFill>
                  <a:schemeClr val="dk1"/>
                </a:solidFill>
              </a:rPr>
            </a:br>
            <a:r>
              <a:rPr lang="en-GB" sz="1200">
                <a:solidFill>
                  <a:schemeClr val="dk1"/>
                </a:solidFill>
              </a:rPr>
              <a:t>Confirmed access to a 163 ha farm </a:t>
            </a:r>
            <a:r>
              <a:rPr lang="en-GB" sz="1200">
                <a:solidFill>
                  <a:schemeClr val="dk1"/>
                </a:solidFill>
              </a:rPr>
              <a:t>for</a:t>
            </a:r>
            <a:endParaRPr sz="1200">
              <a:solidFill>
                <a:schemeClr val="dk1"/>
              </a:solidFill>
            </a:endParaRPr>
          </a:p>
          <a:p>
            <a:pPr indent="0" lvl="0" marL="0" rtl="0" algn="l">
              <a:spcBef>
                <a:spcPts val="0"/>
              </a:spcBef>
              <a:spcAft>
                <a:spcPts val="0"/>
              </a:spcAft>
              <a:buNone/>
            </a:pPr>
            <a:r>
              <a:rPr lang="en-GB" sz="1200">
                <a:solidFill>
                  <a:schemeClr val="dk1"/>
                </a:solidFill>
              </a:rPr>
              <a:t>full-scale pilot implementation</a:t>
            </a:r>
            <a:r>
              <a:rPr lang="en-GB" sz="1200">
                <a:solidFill>
                  <a:schemeClr val="dk1"/>
                </a:solidFill>
              </a:rPr>
              <a:t> in Guatemala.</a:t>
            </a:r>
            <a:br>
              <a:rPr lang="en-GB">
                <a:solidFill>
                  <a:schemeClr val="dk1"/>
                </a:solidFill>
              </a:rPr>
            </a:br>
            <a:endParaRPr b="1">
              <a:solidFill>
                <a:schemeClr val="dk1"/>
              </a:solidFill>
            </a:endParaRPr>
          </a:p>
        </p:txBody>
      </p:sp>
      <p:sp>
        <p:nvSpPr>
          <p:cNvPr id="204" name="Google Shape;204;p25"/>
          <p:cNvSpPr/>
          <p:nvPr/>
        </p:nvSpPr>
        <p:spPr>
          <a:xfrm>
            <a:off x="4356012" y="719988"/>
            <a:ext cx="2520000" cy="2520000"/>
          </a:xfrm>
          <a:prstGeom prst="ellipse">
            <a:avLst/>
          </a:prstGeom>
          <a:noFill/>
          <a:ln cap="flat" cmpd="sng" w="19050">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Award Recognition</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l">
              <a:spcBef>
                <a:spcPts val="0"/>
              </a:spcBef>
              <a:spcAft>
                <a:spcPts val="0"/>
              </a:spcAft>
              <a:buNone/>
            </a:pPr>
            <a:r>
              <a:rPr lang="en-GB" sz="1200">
                <a:solidFill>
                  <a:schemeClr val="dk1"/>
                </a:solidFill>
              </a:rPr>
              <a:t>European AI Innovation Awards 2025</a:t>
            </a:r>
            <a:endParaRPr sz="1200">
              <a:solidFill>
                <a:schemeClr val="dk1"/>
              </a:solidFill>
            </a:endParaRPr>
          </a:p>
          <a:p>
            <a:pPr indent="0" lvl="0" marL="0" rtl="0" algn="l">
              <a:spcBef>
                <a:spcPts val="0"/>
              </a:spcBef>
              <a:spcAft>
                <a:spcPts val="0"/>
              </a:spcAft>
              <a:buNone/>
            </a:pPr>
            <a:r>
              <a:rPr lang="en-GB" sz="1200">
                <a:solidFill>
                  <a:schemeClr val="dk1"/>
                </a:solidFill>
              </a:rPr>
              <a:t>G</a:t>
            </a:r>
            <a:r>
              <a:rPr lang="en-GB" sz="1200">
                <a:solidFill>
                  <a:schemeClr val="dk1"/>
                </a:solidFill>
              </a:rPr>
              <a:t>uatemala Chamber of Commerce Tech Challenge 2023</a:t>
            </a:r>
            <a:endParaRPr sz="1200">
              <a:solidFill>
                <a:schemeClr val="dk1"/>
              </a:solidFill>
            </a:endParaRPr>
          </a:p>
          <a:p>
            <a:pPr indent="0" lvl="0" marL="0" rtl="0" algn="l">
              <a:spcBef>
                <a:spcPts val="0"/>
              </a:spcBef>
              <a:spcAft>
                <a:spcPts val="0"/>
              </a:spcAft>
              <a:buNone/>
            </a:pPr>
            <a:r>
              <a:rPr lang="en-GB" sz="1200">
                <a:solidFill>
                  <a:schemeClr val="dk1"/>
                </a:solidFill>
              </a:rPr>
              <a:t>Dubai Prototype for Humanity 2026</a:t>
            </a:r>
            <a:endParaRPr sz="1200">
              <a:solidFill>
                <a:schemeClr val="dk1"/>
              </a:solidFill>
            </a:endParaRPr>
          </a:p>
          <a:p>
            <a:pPr indent="0" lvl="0" marL="0" rtl="0" algn="l">
              <a:spcBef>
                <a:spcPts val="0"/>
              </a:spcBef>
              <a:spcAft>
                <a:spcPts val="0"/>
              </a:spcAft>
              <a:buNone/>
            </a:pPr>
            <a:r>
              <a:t/>
            </a:r>
            <a:endParaRPr b="1">
              <a:solidFill>
                <a:schemeClr val="dk1"/>
              </a:solidFill>
            </a:endParaRPr>
          </a:p>
        </p:txBody>
      </p:sp>
      <p:sp>
        <p:nvSpPr>
          <p:cNvPr id="205" name="Google Shape;205;p25"/>
          <p:cNvSpPr/>
          <p:nvPr/>
        </p:nvSpPr>
        <p:spPr>
          <a:xfrm>
            <a:off x="2268012" y="2584713"/>
            <a:ext cx="2520000" cy="2520000"/>
          </a:xfrm>
          <a:prstGeom prst="ellipse">
            <a:avLst/>
          </a:prstGeom>
          <a:noFill/>
          <a:ln cap="flat" cmpd="sng" w="19050">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Project </a:t>
            </a:r>
            <a:r>
              <a:rPr b="1" lang="en-GB">
                <a:solidFill>
                  <a:schemeClr val="dk1"/>
                </a:solidFill>
              </a:rPr>
              <a:t>Partnership</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sz="1200">
                <a:solidFill>
                  <a:schemeClr val="dk1"/>
                </a:solidFill>
              </a:rPr>
              <a:t>Partnering with several world-</a:t>
            </a:r>
            <a:r>
              <a:rPr lang="en-GB" sz="1200">
                <a:solidFill>
                  <a:schemeClr val="dk1"/>
                </a:solidFill>
              </a:rPr>
              <a:t>renowned</a:t>
            </a:r>
            <a:r>
              <a:rPr lang="en-GB" sz="1200">
                <a:solidFill>
                  <a:schemeClr val="dk1"/>
                </a:solidFill>
              </a:rPr>
              <a:t> institutions to develop ecological monitoring and agricultural sustainability projects in several locations via EU tenders.</a:t>
            </a:r>
            <a:br>
              <a:rPr lang="en-GB" sz="1200">
                <a:solidFill>
                  <a:schemeClr val="dk1"/>
                </a:solidFill>
              </a:rPr>
            </a:br>
            <a:endParaRPr sz="1200">
              <a:solidFill>
                <a:schemeClr val="dk1"/>
              </a:solidFill>
            </a:endParaRPr>
          </a:p>
        </p:txBody>
      </p:sp>
      <p:sp>
        <p:nvSpPr>
          <p:cNvPr id="206" name="Google Shape;206;p25"/>
          <p:cNvSpPr/>
          <p:nvPr/>
        </p:nvSpPr>
        <p:spPr>
          <a:xfrm>
            <a:off x="180012" y="719988"/>
            <a:ext cx="2520000" cy="2520000"/>
          </a:xfrm>
          <a:prstGeom prst="ellipse">
            <a:avLst/>
          </a:prstGeom>
          <a:noFill/>
          <a:ln cap="flat" cmpd="sng" w="19050">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chemeClr val="dk1"/>
                </a:solidFill>
              </a:rPr>
              <a:t>ACES Consortium </a:t>
            </a:r>
            <a:endParaRPr b="1">
              <a:solidFill>
                <a:schemeClr val="dk1"/>
              </a:solidFill>
            </a:endParaRPr>
          </a:p>
          <a:p>
            <a:pPr indent="0" lvl="0" marL="0" rtl="0" algn="ctr">
              <a:spcBef>
                <a:spcPts val="0"/>
              </a:spcBef>
              <a:spcAft>
                <a:spcPts val="0"/>
              </a:spcAft>
              <a:buNone/>
            </a:pPr>
            <a:r>
              <a:t/>
            </a:r>
            <a:endParaRPr b="1">
              <a:solidFill>
                <a:schemeClr val="dk1"/>
              </a:solidFill>
            </a:endParaRPr>
          </a:p>
          <a:p>
            <a:pPr indent="0" lvl="0" marL="0" rtl="0" algn="l">
              <a:spcBef>
                <a:spcPts val="0"/>
              </a:spcBef>
              <a:spcAft>
                <a:spcPts val="0"/>
              </a:spcAft>
              <a:buNone/>
            </a:pPr>
            <a:r>
              <a:rPr lang="en-GB" sz="1200">
                <a:solidFill>
                  <a:schemeClr val="dk1"/>
                </a:solidFill>
              </a:rPr>
              <a:t>We have established formal relationships with several companies from around the world to co-develop an IoT interconnection standard</a:t>
            </a:r>
            <a:endParaRPr sz="1200">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GB" sz="2800">
                <a:solidFill>
                  <a:schemeClr val="dk1"/>
                </a:solidFill>
                <a:latin typeface="Comfortaa"/>
                <a:ea typeface="Comfortaa"/>
                <a:cs typeface="Comfortaa"/>
                <a:sym typeface="Comfortaa"/>
              </a:rPr>
              <a:t>Funding and Investment</a:t>
            </a:r>
            <a:endParaRPr b="1" sz="2800">
              <a:latin typeface="Comfortaa"/>
              <a:ea typeface="Comfortaa"/>
              <a:cs typeface="Comfortaa"/>
              <a:sym typeface="Comfortaa"/>
            </a:endParaRPr>
          </a:p>
        </p:txBody>
      </p:sp>
      <p:sp>
        <p:nvSpPr>
          <p:cNvPr id="212" name="Google Shape;212;p26"/>
          <p:cNvSpPr txBox="1"/>
          <p:nvPr>
            <p:ph idx="1" type="body"/>
          </p:nvPr>
        </p:nvSpPr>
        <p:spPr>
          <a:xfrm>
            <a:off x="4508400" y="880325"/>
            <a:ext cx="4455600" cy="3906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15000"/>
              </a:lnSpc>
              <a:spcBef>
                <a:spcPts val="1200"/>
              </a:spcBef>
              <a:spcAft>
                <a:spcPts val="0"/>
              </a:spcAft>
              <a:buNone/>
            </a:pPr>
            <a:r>
              <a:rPr b="1" lang="en-GB" sz="2400">
                <a:solidFill>
                  <a:schemeClr val="dk1"/>
                </a:solidFill>
                <a:latin typeface="Arial"/>
                <a:ea typeface="Arial"/>
                <a:cs typeface="Arial"/>
                <a:sym typeface="Arial"/>
              </a:rPr>
              <a:t>Seed Round </a:t>
            </a:r>
            <a:r>
              <a:rPr b="1" lang="en-GB" sz="2400">
                <a:solidFill>
                  <a:schemeClr val="dk1"/>
                </a:solidFill>
                <a:latin typeface="Arial"/>
                <a:ea typeface="Arial"/>
                <a:cs typeface="Arial"/>
                <a:sym typeface="Arial"/>
              </a:rPr>
              <a:t>Funding Target: </a:t>
            </a:r>
            <a:endParaRPr b="1" sz="2400">
              <a:solidFill>
                <a:schemeClr val="dk1"/>
              </a:solidFill>
              <a:latin typeface="Arial"/>
              <a:ea typeface="Arial"/>
              <a:cs typeface="Arial"/>
              <a:sym typeface="Arial"/>
            </a:endParaRPr>
          </a:p>
          <a:p>
            <a:pPr indent="0" lvl="0" marL="0" rtl="0" algn="ctr">
              <a:lnSpc>
                <a:spcPct val="115000"/>
              </a:lnSpc>
              <a:spcBef>
                <a:spcPts val="0"/>
              </a:spcBef>
              <a:spcAft>
                <a:spcPts val="0"/>
              </a:spcAft>
              <a:buNone/>
            </a:pPr>
            <a:r>
              <a:rPr lang="en-GB" sz="2400">
                <a:solidFill>
                  <a:srgbClr val="8FA154"/>
                </a:solidFill>
                <a:latin typeface="Arial"/>
                <a:ea typeface="Arial"/>
                <a:cs typeface="Arial"/>
                <a:sym typeface="Arial"/>
              </a:rPr>
              <a:t>€2.47M</a:t>
            </a:r>
            <a:endParaRPr sz="2400">
              <a:solidFill>
                <a:srgbClr val="8FA154"/>
              </a:solidFill>
              <a:latin typeface="Arial"/>
              <a:ea typeface="Arial"/>
              <a:cs typeface="Arial"/>
              <a:sym typeface="Arial"/>
            </a:endParaRPr>
          </a:p>
          <a:p>
            <a:pPr indent="0" lvl="0" marL="0" rtl="0" algn="l">
              <a:lnSpc>
                <a:spcPct val="115000"/>
              </a:lnSpc>
              <a:spcBef>
                <a:spcPts val="1200"/>
              </a:spcBef>
              <a:spcAft>
                <a:spcPts val="0"/>
              </a:spcAft>
              <a:buNone/>
            </a:pPr>
            <a:r>
              <a:rPr b="1" lang="en-GB" sz="1400">
                <a:solidFill>
                  <a:schemeClr val="dk1"/>
                </a:solidFill>
                <a:latin typeface="Arial"/>
                <a:ea typeface="Arial"/>
                <a:cs typeface="Arial"/>
                <a:sym typeface="Arial"/>
              </a:rPr>
              <a:t>Use of Funds:</a:t>
            </a:r>
            <a:endParaRPr sz="1200">
              <a:latin typeface="Arial"/>
              <a:ea typeface="Arial"/>
              <a:cs typeface="Arial"/>
              <a:sym typeface="Arial"/>
            </a:endParaRPr>
          </a:p>
          <a:p>
            <a:pPr indent="-299085" lvl="0" marL="457200" rtl="0" algn="l">
              <a:lnSpc>
                <a:spcPct val="115000"/>
              </a:lnSpc>
              <a:spcBef>
                <a:spcPts val="1200"/>
              </a:spcBef>
              <a:spcAft>
                <a:spcPts val="0"/>
              </a:spcAft>
              <a:buSzPct val="100000"/>
              <a:buChar char="●"/>
            </a:pPr>
            <a:r>
              <a:rPr lang="en-GB" sz="1200">
                <a:solidFill>
                  <a:schemeClr val="dk1"/>
                </a:solidFill>
                <a:latin typeface="Arial"/>
                <a:ea typeface="Arial"/>
                <a:cs typeface="Arial"/>
                <a:sym typeface="Arial"/>
              </a:rPr>
              <a:t>Technology &amp; Platform Development</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SzPct val="100000"/>
              <a:buChar char="●"/>
            </a:pPr>
            <a:r>
              <a:rPr lang="en-GB" sz="1200">
                <a:solidFill>
                  <a:schemeClr val="dk1"/>
                </a:solidFill>
                <a:latin typeface="Arial"/>
                <a:ea typeface="Arial"/>
                <a:cs typeface="Arial"/>
                <a:sym typeface="Arial"/>
              </a:rPr>
              <a:t>Pilot Deployments &amp; Operational Setup</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SzPct val="100000"/>
              <a:buChar char="●"/>
            </a:pPr>
            <a:r>
              <a:rPr lang="en-GB" sz="1200">
                <a:solidFill>
                  <a:schemeClr val="dk1"/>
                </a:solidFill>
                <a:latin typeface="Arial"/>
                <a:ea typeface="Arial"/>
                <a:cs typeface="Arial"/>
                <a:sym typeface="Arial"/>
              </a:rPr>
              <a:t>Team Expansion &amp; Market Entry</a:t>
            </a:r>
            <a:endParaRPr sz="1200">
              <a:solidFill>
                <a:schemeClr val="dk1"/>
              </a:solidFill>
              <a:latin typeface="Arial"/>
              <a:ea typeface="Arial"/>
              <a:cs typeface="Arial"/>
              <a:sym typeface="Arial"/>
            </a:endParaRPr>
          </a:p>
          <a:p>
            <a:pPr indent="0" lvl="0" marL="0" rtl="0" algn="l">
              <a:lnSpc>
                <a:spcPct val="115000"/>
              </a:lnSpc>
              <a:spcBef>
                <a:spcPts val="1200"/>
              </a:spcBef>
              <a:spcAft>
                <a:spcPts val="0"/>
              </a:spcAft>
              <a:buNone/>
            </a:pPr>
            <a:r>
              <a:rPr lang="en-GB" sz="1200">
                <a:latin typeface="Arial"/>
                <a:ea typeface="Arial"/>
                <a:cs typeface="Arial"/>
                <a:sym typeface="Arial"/>
              </a:rPr>
              <a:t>Full breakdown in annex. Funds are aligned with milestones in our strategic roadmap (next slide)</a:t>
            </a:r>
            <a:endParaRPr sz="1200">
              <a:solidFill>
                <a:schemeClr val="dk1"/>
              </a:solidFill>
              <a:latin typeface="Arial"/>
              <a:ea typeface="Arial"/>
              <a:cs typeface="Arial"/>
              <a:sym typeface="Arial"/>
            </a:endParaRPr>
          </a:p>
          <a:p>
            <a:pPr indent="0" lvl="0" marL="0" rtl="0" algn="l">
              <a:lnSpc>
                <a:spcPct val="115000"/>
              </a:lnSpc>
              <a:spcBef>
                <a:spcPts val="1200"/>
              </a:spcBef>
              <a:spcAft>
                <a:spcPts val="0"/>
              </a:spcAft>
              <a:buNone/>
            </a:pPr>
            <a:r>
              <a:rPr b="1" lang="en-GB" sz="1400">
                <a:solidFill>
                  <a:schemeClr val="dk1"/>
                </a:solidFill>
                <a:latin typeface="Arial"/>
                <a:ea typeface="Arial"/>
                <a:cs typeface="Arial"/>
                <a:sym typeface="Arial"/>
              </a:rPr>
              <a:t>Why Invest Now?</a:t>
            </a:r>
            <a:endParaRPr b="1" sz="1400">
              <a:solidFill>
                <a:schemeClr val="dk1"/>
              </a:solidFill>
              <a:latin typeface="Arial"/>
              <a:ea typeface="Arial"/>
              <a:cs typeface="Arial"/>
              <a:sym typeface="Arial"/>
            </a:endParaRPr>
          </a:p>
          <a:p>
            <a:pPr indent="-299085" lvl="0" marL="457200" rtl="0" algn="l">
              <a:lnSpc>
                <a:spcPct val="115000"/>
              </a:lnSpc>
              <a:spcBef>
                <a:spcPts val="1200"/>
              </a:spcBef>
              <a:spcAft>
                <a:spcPts val="0"/>
              </a:spcAft>
              <a:buClr>
                <a:schemeClr val="dk1"/>
              </a:buClr>
              <a:buSzPct val="100000"/>
              <a:buFont typeface="Arial"/>
              <a:buChar char="⁕"/>
            </a:pPr>
            <a:r>
              <a:rPr lang="en-GB" sz="1200">
                <a:solidFill>
                  <a:schemeClr val="dk1"/>
                </a:solidFill>
                <a:latin typeface="Arial"/>
                <a:ea typeface="Arial"/>
                <a:cs typeface="Arial"/>
                <a:sym typeface="Arial"/>
              </a:rPr>
              <a:t>Strategic timing: tech, policy, and climate urgency align</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Clr>
                <a:schemeClr val="dk1"/>
              </a:buClr>
              <a:buSzPct val="100000"/>
              <a:buFont typeface="Arial"/>
              <a:buChar char="⁕"/>
            </a:pPr>
            <a:r>
              <a:rPr lang="en-GB" sz="1200">
                <a:solidFill>
                  <a:schemeClr val="dk1"/>
                </a:solidFill>
                <a:latin typeface="Arial"/>
                <a:ea typeface="Arial"/>
                <a:cs typeface="Arial"/>
                <a:sym typeface="Arial"/>
              </a:rPr>
              <a:t>Scalable TMaaS model with high-margin potential</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Clr>
                <a:schemeClr val="dk1"/>
              </a:buClr>
              <a:buSzPct val="100000"/>
              <a:buFont typeface="Arial"/>
              <a:buChar char="⁕"/>
            </a:pPr>
            <a:r>
              <a:rPr lang="en-GB" sz="1200">
                <a:solidFill>
                  <a:schemeClr val="dk1"/>
                </a:solidFill>
                <a:latin typeface="Arial"/>
                <a:ea typeface="Arial"/>
                <a:cs typeface="Arial"/>
                <a:sym typeface="Arial"/>
              </a:rPr>
              <a:t>Pilot site secured + OEM integration underway</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Clr>
                <a:schemeClr val="dk1"/>
              </a:buClr>
              <a:buSzPct val="100000"/>
              <a:buFont typeface="Arial"/>
              <a:buChar char="⁕"/>
            </a:pPr>
            <a:r>
              <a:rPr lang="en-GB" sz="1200">
                <a:solidFill>
                  <a:schemeClr val="dk1"/>
                </a:solidFill>
                <a:latin typeface="Arial"/>
                <a:ea typeface="Arial"/>
                <a:cs typeface="Arial"/>
                <a:sym typeface="Arial"/>
              </a:rPr>
              <a:t>Lean founding team with deep field access</a:t>
            </a:r>
            <a:endParaRPr sz="1200">
              <a:solidFill>
                <a:schemeClr val="dk1"/>
              </a:solidFill>
              <a:latin typeface="Arial"/>
              <a:ea typeface="Arial"/>
              <a:cs typeface="Arial"/>
              <a:sym typeface="Arial"/>
            </a:endParaRPr>
          </a:p>
          <a:p>
            <a:pPr indent="-299085" lvl="0" marL="457200" rtl="0" algn="l">
              <a:lnSpc>
                <a:spcPct val="115000"/>
              </a:lnSpc>
              <a:spcBef>
                <a:spcPts val="0"/>
              </a:spcBef>
              <a:spcAft>
                <a:spcPts val="0"/>
              </a:spcAft>
              <a:buClr>
                <a:schemeClr val="dk1"/>
              </a:buClr>
              <a:buSzPct val="100000"/>
              <a:buFont typeface="Arial"/>
              <a:buChar char="⁕"/>
            </a:pPr>
            <a:r>
              <a:rPr lang="en-GB" sz="1200">
                <a:solidFill>
                  <a:schemeClr val="dk1"/>
                </a:solidFill>
                <a:latin typeface="Arial"/>
                <a:ea typeface="Arial"/>
                <a:cs typeface="Arial"/>
                <a:sym typeface="Arial"/>
              </a:rPr>
              <a:t>Per-hectare pricing model already benchmarked to replace costs</a:t>
            </a:r>
            <a:br>
              <a:rPr lang="en-GB" sz="1200">
                <a:solidFill>
                  <a:schemeClr val="dk1"/>
                </a:solidFill>
                <a:latin typeface="Arial"/>
                <a:ea typeface="Arial"/>
                <a:cs typeface="Arial"/>
                <a:sym typeface="Arial"/>
              </a:rPr>
            </a:br>
            <a:endParaRPr sz="1200">
              <a:solidFill>
                <a:schemeClr val="dk1"/>
              </a:solidFill>
              <a:latin typeface="Arial"/>
              <a:ea typeface="Arial"/>
              <a:cs typeface="Arial"/>
              <a:sym typeface="Arial"/>
            </a:endParaRPr>
          </a:p>
        </p:txBody>
      </p:sp>
      <p:pic>
        <p:nvPicPr>
          <p:cNvPr id="213" name="Google Shape;213;p26"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14" name="Google Shape;214;p26"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15" name="Google Shape;215;p26" title="img (14).png"/>
          <p:cNvPicPr preferRelativeResize="0"/>
          <p:nvPr/>
        </p:nvPicPr>
        <p:blipFill>
          <a:blip r:embed="rId4">
            <a:alphaModFix/>
          </a:blip>
          <a:stretch>
            <a:fillRect/>
          </a:stretch>
        </p:blipFill>
        <p:spPr>
          <a:xfrm>
            <a:off x="180000" y="880325"/>
            <a:ext cx="4118700" cy="411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7"/>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960"/>
              <a:buFont typeface="Calibri"/>
              <a:buNone/>
            </a:pPr>
            <a:r>
              <a:rPr b="1" lang="en-GB">
                <a:latin typeface="Comfortaa"/>
                <a:ea typeface="Comfortaa"/>
                <a:cs typeface="Comfortaa"/>
                <a:sym typeface="Comfortaa"/>
              </a:rPr>
              <a:t>Strategic </a:t>
            </a:r>
            <a:r>
              <a:rPr b="1" lang="en-GB">
                <a:solidFill>
                  <a:schemeClr val="dk1"/>
                </a:solidFill>
                <a:latin typeface="Comfortaa"/>
                <a:ea typeface="Comfortaa"/>
                <a:cs typeface="Comfortaa"/>
                <a:sym typeface="Comfortaa"/>
              </a:rPr>
              <a:t>Roadmap</a:t>
            </a:r>
            <a:endParaRPr b="1">
              <a:latin typeface="Comfortaa"/>
              <a:ea typeface="Comfortaa"/>
              <a:cs typeface="Comfortaa"/>
              <a:sym typeface="Comfortaa"/>
            </a:endParaRPr>
          </a:p>
        </p:txBody>
      </p:sp>
      <p:pic>
        <p:nvPicPr>
          <p:cNvPr id="221" name="Google Shape;221;p27"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22" name="Google Shape;222;p27"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
        <p:nvSpPr>
          <p:cNvPr id="223" name="Google Shape;223;p27"/>
          <p:cNvSpPr txBox="1"/>
          <p:nvPr/>
        </p:nvSpPr>
        <p:spPr>
          <a:xfrm>
            <a:off x="180000" y="868225"/>
            <a:ext cx="1980000" cy="4089000"/>
          </a:xfrm>
          <a:prstGeom prst="rect">
            <a:avLst/>
          </a:prstGeom>
          <a:noFill/>
          <a:ln cap="flat" cmpd="sng" w="19050">
            <a:solidFill>
              <a:srgbClr val="004D4D"/>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MVP Build</a:t>
            </a:r>
            <a:endParaRPr b="1" sz="1300">
              <a:solidFill>
                <a:srgbClr val="8FA154"/>
              </a:solidFill>
            </a:endParaRPr>
          </a:p>
          <a:p>
            <a:pPr indent="0" lvl="0" marL="0" rtl="0" algn="l">
              <a:lnSpc>
                <a:spcPct val="115000"/>
              </a:lnSpc>
              <a:spcBef>
                <a:spcPts val="0"/>
              </a:spcBef>
              <a:spcAft>
                <a:spcPts val="0"/>
              </a:spcAft>
              <a:buNone/>
            </a:pPr>
            <a:r>
              <a:rPr b="1" lang="en-GB" sz="1100">
                <a:solidFill>
                  <a:schemeClr val="dk1"/>
                </a:solidFill>
              </a:rPr>
              <a:t>Timeframe:</a:t>
            </a:r>
            <a:r>
              <a:rPr lang="en-GB" sz="1100">
                <a:solidFill>
                  <a:schemeClr val="dk1"/>
                </a:solidFill>
              </a:rPr>
              <a:t> 0–12 months</a:t>
            </a:r>
            <a:br>
              <a:rPr lang="en-GB" sz="1100">
                <a:solidFill>
                  <a:schemeClr val="dk1"/>
                </a:solidFill>
              </a:rPr>
            </a:b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Focus:</a:t>
            </a:r>
            <a:endParaRPr b="1" sz="1100">
              <a:solidFill>
                <a:schemeClr val="dk1"/>
              </a:solidFill>
            </a:endParaRPr>
          </a:p>
          <a:p>
            <a:pPr indent="0" lvl="0" marL="0" rtl="0" algn="l">
              <a:lnSpc>
                <a:spcPct val="115000"/>
              </a:lnSpc>
              <a:spcBef>
                <a:spcPts val="0"/>
              </a:spcBef>
              <a:spcAft>
                <a:spcPts val="0"/>
              </a:spcAft>
              <a:buNone/>
            </a:pPr>
            <a:r>
              <a:rPr lang="en-GB" sz="1100">
                <a:solidFill>
                  <a:schemeClr val="dk1"/>
                </a:solidFill>
              </a:rPr>
              <a:t>Core system R&amp;D, simulation, prototyping, Land OS Beta version</a:t>
            </a:r>
            <a:endParaRPr sz="1100">
              <a:solidFill>
                <a:schemeClr val="dk1"/>
              </a:solidFill>
            </a:endParaRPr>
          </a:p>
          <a:p>
            <a:pPr indent="0" lvl="0" marL="0" rtl="0" algn="l">
              <a:lnSpc>
                <a:spcPct val="115000"/>
              </a:lnSpc>
              <a:spcBef>
                <a:spcPts val="0"/>
              </a:spcBef>
              <a:spcAft>
                <a:spcPts val="0"/>
              </a:spcAft>
              <a:buNone/>
            </a:pPr>
            <a:br>
              <a:rPr lang="en-GB" sz="1100">
                <a:solidFill>
                  <a:schemeClr val="dk1"/>
                </a:solidFill>
              </a:rPr>
            </a:br>
            <a:r>
              <a:rPr lang="en-GB" sz="1100">
                <a:solidFill>
                  <a:schemeClr val="dk1"/>
                </a:solidFill>
              </a:rPr>
              <a:t> </a:t>
            </a:r>
            <a:r>
              <a:rPr b="1" lang="en-GB" sz="1100">
                <a:solidFill>
                  <a:schemeClr val="dk1"/>
                </a:solidFill>
              </a:rPr>
              <a:t>Milestones:</a:t>
            </a:r>
            <a:endParaRPr b="1"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AI &amp; robotics MVP</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First modular components</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Controlled environment testing</a:t>
            </a:r>
            <a:endParaRPr sz="1100">
              <a:solidFill>
                <a:schemeClr val="dk1"/>
              </a:solidFill>
            </a:endParaRPr>
          </a:p>
          <a:p>
            <a:pPr indent="0" lvl="0" marL="0" rtl="0" algn="l">
              <a:lnSpc>
                <a:spcPct val="115000"/>
              </a:lnSpc>
              <a:spcBef>
                <a:spcPts val="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rPr b="1" lang="en-GB" sz="1100">
                <a:solidFill>
                  <a:schemeClr val="dk1"/>
                </a:solidFill>
              </a:rPr>
              <a:t>ROI:</a:t>
            </a: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lang="en-GB" sz="1100">
                <a:solidFill>
                  <a:schemeClr val="dk1"/>
                </a:solidFill>
              </a:rPr>
              <a:t>-100% (all spend, no revenue yet)</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Budget:</a:t>
            </a:r>
            <a:endParaRPr b="1" sz="1100">
              <a:solidFill>
                <a:schemeClr val="dk1"/>
              </a:solidFill>
            </a:endParaRPr>
          </a:p>
          <a:p>
            <a:pPr indent="0" lvl="0" marL="0" rtl="0" algn="l">
              <a:lnSpc>
                <a:spcPct val="115000"/>
              </a:lnSpc>
              <a:spcBef>
                <a:spcPts val="0"/>
              </a:spcBef>
              <a:spcAft>
                <a:spcPts val="0"/>
              </a:spcAft>
              <a:buNone/>
            </a:pPr>
            <a:r>
              <a:rPr lang="en-GB" sz="1100">
                <a:solidFill>
                  <a:schemeClr val="dk1"/>
                </a:solidFill>
              </a:rPr>
              <a:t> ~50% of initial investment</a:t>
            </a:r>
            <a:endParaRPr sz="1100">
              <a:solidFill>
                <a:schemeClr val="dk1"/>
              </a:solidFill>
            </a:endParaRPr>
          </a:p>
        </p:txBody>
      </p:sp>
      <p:sp>
        <p:nvSpPr>
          <p:cNvPr id="224" name="Google Shape;224;p27"/>
          <p:cNvSpPr txBox="1"/>
          <p:nvPr/>
        </p:nvSpPr>
        <p:spPr>
          <a:xfrm>
            <a:off x="2448000" y="868225"/>
            <a:ext cx="1980000" cy="4089000"/>
          </a:xfrm>
          <a:prstGeom prst="rect">
            <a:avLst/>
          </a:prstGeom>
          <a:noFill/>
          <a:ln cap="flat" cmpd="sng" w="19050">
            <a:solidFill>
              <a:srgbClr val="105959"/>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Pilot Launch</a:t>
            </a:r>
            <a:endParaRPr b="1" sz="1300">
              <a:solidFill>
                <a:srgbClr val="8FA154"/>
              </a:solidFill>
            </a:endParaRPr>
          </a:p>
          <a:p>
            <a:pPr indent="0" lvl="0" marL="0" rtl="0" algn="l">
              <a:lnSpc>
                <a:spcPct val="115000"/>
              </a:lnSpc>
              <a:spcBef>
                <a:spcPts val="0"/>
              </a:spcBef>
              <a:spcAft>
                <a:spcPts val="0"/>
              </a:spcAft>
              <a:buNone/>
            </a:pPr>
            <a:r>
              <a:rPr b="1" lang="en-GB" sz="1100">
                <a:solidFill>
                  <a:schemeClr val="dk1"/>
                </a:solidFill>
              </a:rPr>
              <a:t>Timeframe:</a:t>
            </a:r>
            <a:r>
              <a:rPr lang="en-GB" sz="1100">
                <a:solidFill>
                  <a:schemeClr val="dk1"/>
                </a:solidFill>
              </a:rPr>
              <a:t> 12–24 months</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Focus:</a:t>
            </a: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lang="en-GB" sz="1100">
                <a:solidFill>
                  <a:schemeClr val="dk1"/>
                </a:solidFill>
              </a:rPr>
              <a:t>Field deployment, feedback integration, refining operation/optimization.</a:t>
            </a:r>
            <a:endParaRPr sz="1100">
              <a:solidFill>
                <a:schemeClr val="dk1"/>
              </a:solidFill>
            </a:endParaRPr>
          </a:p>
          <a:p>
            <a:pPr indent="0" lvl="0" marL="0" rtl="0" algn="l">
              <a:lnSpc>
                <a:spcPct val="115000"/>
              </a:lnSpc>
              <a:spcBef>
                <a:spcPts val="0"/>
              </a:spcBef>
              <a:spcAft>
                <a:spcPts val="0"/>
              </a:spcAft>
              <a:buNone/>
            </a:pPr>
            <a:br>
              <a:rPr lang="en-GB" sz="1100">
                <a:solidFill>
                  <a:schemeClr val="dk1"/>
                </a:solidFill>
              </a:rPr>
            </a:br>
            <a:r>
              <a:rPr lang="en-GB" sz="1100">
                <a:solidFill>
                  <a:schemeClr val="dk1"/>
                </a:solidFill>
              </a:rPr>
              <a:t> </a:t>
            </a:r>
            <a:r>
              <a:rPr b="1" lang="en-GB" sz="1100">
                <a:solidFill>
                  <a:schemeClr val="dk1"/>
                </a:solidFill>
              </a:rPr>
              <a:t>Milestones:</a:t>
            </a:r>
            <a:endParaRPr b="1"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Pilot launch </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First commercial contract</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Land OS version 1.0</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rPr b="1" lang="en-GB" sz="1100">
                <a:solidFill>
                  <a:schemeClr val="dk1"/>
                </a:solidFill>
              </a:rPr>
              <a:t>ROI:</a:t>
            </a: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lang="en-GB" sz="1100">
                <a:solidFill>
                  <a:schemeClr val="dk1"/>
                </a:solidFill>
              </a:rPr>
              <a:t>-80% (some early sales, still infrastructure-heavy)</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Budget:</a:t>
            </a:r>
            <a:endParaRPr b="1" sz="1100">
              <a:solidFill>
                <a:schemeClr val="dk1"/>
              </a:solidFill>
            </a:endParaRPr>
          </a:p>
          <a:p>
            <a:pPr indent="0" lvl="0" marL="0" rtl="0" algn="l">
              <a:lnSpc>
                <a:spcPct val="115000"/>
              </a:lnSpc>
              <a:spcBef>
                <a:spcPts val="0"/>
              </a:spcBef>
              <a:spcAft>
                <a:spcPts val="0"/>
              </a:spcAft>
              <a:buNone/>
            </a:pPr>
            <a:r>
              <a:rPr lang="en-GB" sz="1100">
                <a:solidFill>
                  <a:schemeClr val="dk1"/>
                </a:solidFill>
              </a:rPr>
              <a:t> ~30% of initial investment</a:t>
            </a:r>
            <a:endParaRPr sz="1100">
              <a:solidFill>
                <a:schemeClr val="dk1"/>
              </a:solidFill>
            </a:endParaRPr>
          </a:p>
        </p:txBody>
      </p:sp>
      <p:sp>
        <p:nvSpPr>
          <p:cNvPr id="225" name="Google Shape;225;p27"/>
          <p:cNvSpPr txBox="1"/>
          <p:nvPr/>
        </p:nvSpPr>
        <p:spPr>
          <a:xfrm>
            <a:off x="4716000" y="868225"/>
            <a:ext cx="1980000" cy="4089000"/>
          </a:xfrm>
          <a:prstGeom prst="rect">
            <a:avLst/>
          </a:prstGeom>
          <a:noFill/>
          <a:ln cap="flat" cmpd="sng" w="19050">
            <a:solidFill>
              <a:srgbClr val="006666"/>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Replication</a:t>
            </a:r>
            <a:endParaRPr b="1" sz="1300">
              <a:solidFill>
                <a:srgbClr val="8FA154"/>
              </a:solidFill>
            </a:endParaRPr>
          </a:p>
          <a:p>
            <a:pPr indent="0" lvl="0" marL="0" rtl="0" algn="l">
              <a:lnSpc>
                <a:spcPct val="115000"/>
              </a:lnSpc>
              <a:spcBef>
                <a:spcPts val="0"/>
              </a:spcBef>
              <a:spcAft>
                <a:spcPts val="0"/>
              </a:spcAft>
              <a:buNone/>
            </a:pPr>
            <a:r>
              <a:rPr b="1" lang="en-GB" sz="1100">
                <a:solidFill>
                  <a:schemeClr val="dk1"/>
                </a:solidFill>
              </a:rPr>
              <a:t>Timeframe:</a:t>
            </a:r>
            <a:r>
              <a:rPr lang="en-GB" sz="1100">
                <a:solidFill>
                  <a:schemeClr val="dk1"/>
                </a:solidFill>
              </a:rPr>
              <a:t> 24–36 months</a:t>
            </a:r>
            <a:endParaRPr sz="1100">
              <a:solidFill>
                <a:schemeClr val="dk1"/>
              </a:solidFill>
            </a:endParaRPr>
          </a:p>
          <a:p>
            <a:pPr indent="0" lvl="0" marL="0" rtl="0" algn="l">
              <a:lnSpc>
                <a:spcPct val="115000"/>
              </a:lnSpc>
              <a:spcBef>
                <a:spcPts val="0"/>
              </a:spcBef>
              <a:spcAft>
                <a:spcPts val="0"/>
              </a:spcAft>
              <a:buNone/>
            </a:pPr>
            <a:br>
              <a:rPr lang="en-GB" sz="1100">
                <a:solidFill>
                  <a:schemeClr val="dk1"/>
                </a:solidFill>
              </a:rPr>
            </a:br>
            <a:r>
              <a:rPr b="1" lang="en-GB" sz="1100">
                <a:solidFill>
                  <a:schemeClr val="dk1"/>
                </a:solidFill>
              </a:rPr>
              <a:t>Focus:</a:t>
            </a: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lang="en-GB" sz="1100">
                <a:solidFill>
                  <a:schemeClr val="dk1"/>
                </a:solidFill>
              </a:rPr>
              <a:t>Expand to larger farms, prep go-to-market for land remediation and monitoring</a:t>
            </a:r>
            <a:br>
              <a:rPr lang="en-GB" sz="1100">
                <a:solidFill>
                  <a:schemeClr val="dk1"/>
                </a:solidFill>
              </a:rPr>
            </a:b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Milestones:</a:t>
            </a:r>
            <a:endParaRPr b="1"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Deployed 3-5 bioromes</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Distributor coordination</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Recurring sales begin</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b="1" sz="1100">
              <a:solidFill>
                <a:schemeClr val="dk1"/>
              </a:solidFill>
            </a:endParaRPr>
          </a:p>
          <a:p>
            <a:pPr indent="0" lvl="0" marL="0" rtl="0" algn="l">
              <a:lnSpc>
                <a:spcPct val="115000"/>
              </a:lnSpc>
              <a:spcBef>
                <a:spcPts val="0"/>
              </a:spcBef>
              <a:spcAft>
                <a:spcPts val="0"/>
              </a:spcAft>
              <a:buNone/>
            </a:pPr>
            <a:r>
              <a:rPr b="1" lang="en-GB" sz="1100">
                <a:solidFill>
                  <a:schemeClr val="dk1"/>
                </a:solidFill>
              </a:rPr>
              <a:t>ROI:</a:t>
            </a:r>
            <a:r>
              <a:rPr lang="en-GB" sz="1100">
                <a:solidFill>
                  <a:schemeClr val="dk1"/>
                </a:solidFill>
              </a:rPr>
              <a:t> ≈ 0% (approaching break-even)</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Budget:</a:t>
            </a:r>
            <a:endParaRPr b="1" sz="1100">
              <a:solidFill>
                <a:schemeClr val="dk1"/>
              </a:solidFill>
            </a:endParaRPr>
          </a:p>
          <a:p>
            <a:pPr indent="0" lvl="0" marL="0" rtl="0" algn="l">
              <a:lnSpc>
                <a:spcPct val="115000"/>
              </a:lnSpc>
              <a:spcBef>
                <a:spcPts val="0"/>
              </a:spcBef>
              <a:spcAft>
                <a:spcPts val="0"/>
              </a:spcAft>
              <a:buNone/>
            </a:pPr>
            <a:r>
              <a:rPr lang="en-GB" sz="1100">
                <a:solidFill>
                  <a:schemeClr val="dk1"/>
                </a:solidFill>
              </a:rPr>
              <a:t> ~15% of initial investment</a:t>
            </a:r>
            <a:endParaRPr sz="1100">
              <a:solidFill>
                <a:schemeClr val="dk1"/>
              </a:solidFill>
            </a:endParaRPr>
          </a:p>
        </p:txBody>
      </p:sp>
      <p:sp>
        <p:nvSpPr>
          <p:cNvPr id="226" name="Google Shape;226;p27"/>
          <p:cNvSpPr txBox="1"/>
          <p:nvPr/>
        </p:nvSpPr>
        <p:spPr>
          <a:xfrm>
            <a:off x="6984000" y="868225"/>
            <a:ext cx="1980000" cy="4089000"/>
          </a:xfrm>
          <a:prstGeom prst="rect">
            <a:avLst/>
          </a:prstGeom>
          <a:noFill/>
          <a:ln cap="flat" cmpd="sng" w="19050">
            <a:solidFill>
              <a:srgbClr val="33808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Scale Up</a:t>
            </a:r>
            <a:endParaRPr b="1" sz="1300">
              <a:solidFill>
                <a:srgbClr val="8FA154"/>
              </a:solidFill>
            </a:endParaRPr>
          </a:p>
          <a:p>
            <a:pPr indent="0" lvl="0" marL="0" rtl="0" algn="l">
              <a:lnSpc>
                <a:spcPct val="115000"/>
              </a:lnSpc>
              <a:spcBef>
                <a:spcPts val="0"/>
              </a:spcBef>
              <a:spcAft>
                <a:spcPts val="0"/>
              </a:spcAft>
              <a:buNone/>
            </a:pPr>
            <a:r>
              <a:rPr b="1" lang="en-GB" sz="1100">
                <a:solidFill>
                  <a:schemeClr val="dk1"/>
                </a:solidFill>
              </a:rPr>
              <a:t>Timeframe:</a:t>
            </a:r>
            <a:r>
              <a:rPr lang="en-GB" sz="1100">
                <a:solidFill>
                  <a:schemeClr val="dk1"/>
                </a:solidFill>
              </a:rPr>
              <a:t> 36–60 months</a:t>
            </a:r>
            <a:br>
              <a:rPr lang="en-GB" sz="1100">
                <a:solidFill>
                  <a:schemeClr val="dk1"/>
                </a:solidFill>
              </a:rPr>
            </a:b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Focus:</a:t>
            </a:r>
            <a:r>
              <a:rPr lang="en-GB" sz="1100">
                <a:solidFill>
                  <a:schemeClr val="dk1"/>
                </a:solidFill>
              </a:rPr>
              <a:t> </a:t>
            </a:r>
            <a:endParaRPr sz="1100">
              <a:solidFill>
                <a:schemeClr val="dk1"/>
              </a:solidFill>
            </a:endParaRPr>
          </a:p>
          <a:p>
            <a:pPr indent="0" lvl="0" marL="0" rtl="0" algn="l">
              <a:lnSpc>
                <a:spcPct val="115000"/>
              </a:lnSpc>
              <a:spcBef>
                <a:spcPts val="0"/>
              </a:spcBef>
              <a:spcAft>
                <a:spcPts val="0"/>
              </a:spcAft>
              <a:buNone/>
            </a:pPr>
            <a:r>
              <a:rPr lang="en-GB" sz="1100">
                <a:solidFill>
                  <a:schemeClr val="dk1"/>
                </a:solidFill>
              </a:rPr>
              <a:t>Regional hubs, profitable unit economics, market expansion</a:t>
            </a:r>
            <a:endParaRPr sz="1100">
              <a:solidFill>
                <a:schemeClr val="dk1"/>
              </a:solidFill>
            </a:endParaRPr>
          </a:p>
          <a:p>
            <a:pPr indent="0" lvl="0" marL="0" rtl="0" algn="l">
              <a:lnSpc>
                <a:spcPct val="115000"/>
              </a:lnSpc>
              <a:spcBef>
                <a:spcPts val="0"/>
              </a:spcBef>
              <a:spcAft>
                <a:spcPts val="0"/>
              </a:spcAft>
              <a:buNone/>
            </a:pPr>
            <a:br>
              <a:rPr lang="en-GB" sz="1100">
                <a:solidFill>
                  <a:schemeClr val="dk1"/>
                </a:solidFill>
              </a:rPr>
            </a:br>
            <a:r>
              <a:rPr lang="en-GB" sz="1100">
                <a:solidFill>
                  <a:schemeClr val="dk1"/>
                </a:solidFill>
              </a:rPr>
              <a:t> </a:t>
            </a:r>
            <a:r>
              <a:rPr b="1" lang="en-GB" sz="1100">
                <a:solidFill>
                  <a:schemeClr val="dk1"/>
                </a:solidFill>
              </a:rPr>
              <a:t>Milestones:</a:t>
            </a:r>
            <a:endParaRPr b="1"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OEM manufacturing pipeline</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Growing customer network</a:t>
            </a:r>
            <a:endParaRPr sz="1100">
              <a:solidFill>
                <a:schemeClr val="dk1"/>
              </a:solidFill>
            </a:endParaRPr>
          </a:p>
          <a:p>
            <a:pPr indent="-123849" lvl="0" marL="107999" rtl="0" algn="l">
              <a:lnSpc>
                <a:spcPct val="115000"/>
              </a:lnSpc>
              <a:spcBef>
                <a:spcPts val="0"/>
              </a:spcBef>
              <a:spcAft>
                <a:spcPts val="0"/>
              </a:spcAft>
              <a:buClr>
                <a:schemeClr val="dk1"/>
              </a:buClr>
              <a:buSzPts val="1100"/>
              <a:buChar char="●"/>
            </a:pPr>
            <a:r>
              <a:rPr lang="en-GB" sz="1100">
                <a:solidFill>
                  <a:schemeClr val="dk1"/>
                </a:solidFill>
              </a:rPr>
              <a:t>Profitable deployments</a:t>
            </a:r>
            <a:endParaRPr sz="1100">
              <a:solidFill>
                <a:schemeClr val="dk1"/>
              </a:solidFill>
            </a:endParaRPr>
          </a:p>
          <a:p>
            <a:pPr indent="0" lvl="0" marL="45720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ROI:</a:t>
            </a:r>
            <a:r>
              <a:rPr lang="en-GB" sz="1100">
                <a:solidFill>
                  <a:schemeClr val="dk1"/>
                </a:solidFill>
              </a:rPr>
              <a:t> ↑200%+ (systemic revenue growth)</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b="1" lang="en-GB" sz="1100">
                <a:solidFill>
                  <a:schemeClr val="dk1"/>
                </a:solidFill>
              </a:rPr>
              <a:t>Budget:</a:t>
            </a:r>
            <a:endParaRPr b="1" sz="1100">
              <a:solidFill>
                <a:schemeClr val="dk1"/>
              </a:solidFill>
            </a:endParaRPr>
          </a:p>
          <a:p>
            <a:pPr indent="0" lvl="0" marL="0" rtl="0" algn="l">
              <a:lnSpc>
                <a:spcPct val="115000"/>
              </a:lnSpc>
              <a:spcBef>
                <a:spcPts val="0"/>
              </a:spcBef>
              <a:spcAft>
                <a:spcPts val="0"/>
              </a:spcAft>
              <a:buNone/>
            </a:pPr>
            <a:r>
              <a:rPr lang="en-GB" sz="1100">
                <a:solidFill>
                  <a:schemeClr val="dk1"/>
                </a:solidFill>
              </a:rPr>
              <a:t>Supported by early revenue</a:t>
            </a:r>
            <a:endParaRPr sz="11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8"/>
          <p:cNvSpPr txBox="1"/>
          <p:nvPr>
            <p:ph type="title"/>
          </p:nvPr>
        </p:nvSpPr>
        <p:spPr>
          <a:xfrm>
            <a:off x="0" y="180000"/>
            <a:ext cx="896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960"/>
              <a:buFont typeface="Calibri"/>
              <a:buNone/>
            </a:pPr>
            <a:r>
              <a:rPr lang="en-GB" sz="2800"/>
              <a:t>Our </a:t>
            </a:r>
            <a:r>
              <a:rPr b="1" lang="en-GB" sz="2800">
                <a:solidFill>
                  <a:srgbClr val="8FA154"/>
                </a:solidFill>
                <a:latin typeface="Comfortaa"/>
                <a:ea typeface="Comfortaa"/>
                <a:cs typeface="Comfortaa"/>
                <a:sym typeface="Comfortaa"/>
              </a:rPr>
              <a:t>Team</a:t>
            </a:r>
            <a:endParaRPr b="1" sz="2800">
              <a:solidFill>
                <a:srgbClr val="8FA154"/>
              </a:solidFill>
              <a:latin typeface="Comfortaa"/>
              <a:ea typeface="Comfortaa"/>
              <a:cs typeface="Comfortaa"/>
              <a:sym typeface="Comfortaa"/>
            </a:endParaRPr>
          </a:p>
        </p:txBody>
      </p:sp>
      <p:sp>
        <p:nvSpPr>
          <p:cNvPr id="232" name="Google Shape;232;p28"/>
          <p:cNvSpPr txBox="1"/>
          <p:nvPr>
            <p:ph idx="1" type="body"/>
          </p:nvPr>
        </p:nvSpPr>
        <p:spPr>
          <a:xfrm>
            <a:off x="209400" y="838100"/>
            <a:ext cx="8545200" cy="22386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None/>
            </a:pPr>
            <a:r>
              <a:rPr b="1" lang="en-GB" sz="1200">
                <a:solidFill>
                  <a:schemeClr val="dk1"/>
                </a:solidFill>
                <a:latin typeface="Arial"/>
                <a:ea typeface="Arial"/>
                <a:cs typeface="Arial"/>
                <a:sym typeface="Arial"/>
              </a:rPr>
              <a:t>Founders</a:t>
            </a:r>
            <a:endParaRPr b="1" sz="1200">
              <a:solidFill>
                <a:schemeClr val="dk1"/>
              </a:solidFill>
              <a:latin typeface="Arial"/>
              <a:ea typeface="Arial"/>
              <a:cs typeface="Arial"/>
              <a:sym typeface="Arial"/>
            </a:endParaRPr>
          </a:p>
          <a:p>
            <a:pPr indent="0" lvl="0" marL="0" rtl="0" algn="l">
              <a:lnSpc>
                <a:spcPct val="115000"/>
              </a:lnSpc>
              <a:spcBef>
                <a:spcPts val="0"/>
              </a:spcBef>
              <a:spcAft>
                <a:spcPts val="0"/>
              </a:spcAft>
              <a:buNone/>
            </a:pPr>
            <a:r>
              <a:rPr b="1" lang="en-GB" sz="1100">
                <a:solidFill>
                  <a:schemeClr val="dk1"/>
                </a:solidFill>
                <a:latin typeface="Arial"/>
                <a:ea typeface="Arial"/>
                <a:cs typeface="Arial"/>
                <a:sym typeface="Arial"/>
              </a:rPr>
              <a:t>Reuven Farchi</a:t>
            </a:r>
            <a:endParaRPr sz="1100">
              <a:solidFill>
                <a:schemeClr val="dk1"/>
              </a:solidFill>
              <a:latin typeface="Arial"/>
              <a:ea typeface="Arial"/>
              <a:cs typeface="Arial"/>
              <a:sym typeface="Arial"/>
            </a:endParaRPr>
          </a:p>
          <a:p>
            <a:pPr indent="0" lvl="0" marL="0" rtl="0" algn="l">
              <a:lnSpc>
                <a:spcPct val="115000"/>
              </a:lnSpc>
              <a:spcBef>
                <a:spcPts val="0"/>
              </a:spcBef>
              <a:spcAft>
                <a:spcPts val="0"/>
              </a:spcAft>
              <a:buNone/>
            </a:pPr>
            <a:r>
              <a:rPr lang="en-GB" sz="1100">
                <a:solidFill>
                  <a:schemeClr val="dk1"/>
                </a:solidFill>
                <a:latin typeface="Arial"/>
                <a:ea typeface="Arial"/>
                <a:cs typeface="Arial"/>
                <a:sym typeface="Arial"/>
              </a:rPr>
              <a:t>Solutions architect with a background in farming and enterprise tech. Raised in a farming family and later working in SaaS and data integration, he combines real-world land knowledge with deep technical expertise in AI, IoT, and geospatial systems. He co-founded Agrobots to reconnect technology with the land and build more resilient, sustainable agriculture.</a:t>
            </a:r>
            <a:endParaRPr sz="110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chemeClr val="dk1"/>
              </a:solidFill>
              <a:latin typeface="Arial"/>
              <a:ea typeface="Arial"/>
              <a:cs typeface="Arial"/>
              <a:sym typeface="Arial"/>
            </a:endParaRPr>
          </a:p>
          <a:p>
            <a:pPr indent="0" lvl="0" marL="0" rtl="0" algn="l">
              <a:lnSpc>
                <a:spcPct val="115000"/>
              </a:lnSpc>
              <a:spcBef>
                <a:spcPts val="0"/>
              </a:spcBef>
              <a:spcAft>
                <a:spcPts val="0"/>
              </a:spcAft>
              <a:buNone/>
            </a:pPr>
            <a:r>
              <a:rPr b="1" lang="en-GB" sz="1100">
                <a:solidFill>
                  <a:schemeClr val="dk1"/>
                </a:solidFill>
                <a:latin typeface="Arial"/>
                <a:ea typeface="Arial"/>
                <a:cs typeface="Arial"/>
                <a:sym typeface="Arial"/>
              </a:rPr>
              <a:t>María José Azurdia</a:t>
            </a:r>
            <a:endParaRPr sz="1100">
              <a:solidFill>
                <a:schemeClr val="dk1"/>
              </a:solidFill>
              <a:latin typeface="Arial"/>
              <a:ea typeface="Arial"/>
              <a:cs typeface="Arial"/>
              <a:sym typeface="Arial"/>
            </a:endParaRPr>
          </a:p>
          <a:p>
            <a:pPr indent="0" lvl="0" marL="0" rtl="0" algn="l">
              <a:lnSpc>
                <a:spcPct val="115000"/>
              </a:lnSpc>
              <a:spcBef>
                <a:spcPts val="0"/>
              </a:spcBef>
              <a:spcAft>
                <a:spcPts val="0"/>
              </a:spcAft>
              <a:buNone/>
            </a:pPr>
            <a:r>
              <a:rPr lang="en-GB" sz="1100">
                <a:solidFill>
                  <a:schemeClr val="dk1"/>
                </a:solidFill>
                <a:latin typeface="Arial"/>
                <a:ea typeface="Arial"/>
                <a:cs typeface="Arial"/>
                <a:sym typeface="Arial"/>
              </a:rPr>
              <a:t>Agribusiness leader, farmer and women’s rights activist in Guatemala. Co-founder of Agrobots, she brings hands-on operational expertise and extensive experience in public and private development initiatives. Her Uk’ Bak’ initiative for the advancement on indigenous women in farming secured 3rd place in Tech Challenge for the project’s innovation and impact potential, backed by Agrobots technology. </a:t>
            </a:r>
            <a:endParaRPr sz="1100">
              <a:solidFill>
                <a:schemeClr val="dk1"/>
              </a:solidFill>
              <a:latin typeface="Arial"/>
              <a:ea typeface="Arial"/>
              <a:cs typeface="Arial"/>
              <a:sym typeface="Arial"/>
            </a:endParaRPr>
          </a:p>
        </p:txBody>
      </p:sp>
      <p:pic>
        <p:nvPicPr>
          <p:cNvPr id="233" name="Google Shape;233;p28"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34" name="Google Shape;234;p28"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
        <p:nvSpPr>
          <p:cNvPr id="235" name="Google Shape;235;p28"/>
          <p:cNvSpPr txBox="1"/>
          <p:nvPr/>
        </p:nvSpPr>
        <p:spPr>
          <a:xfrm>
            <a:off x="7533825" y="2191675"/>
            <a:ext cx="2847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dk1"/>
              </a:solidFill>
            </a:endParaRPr>
          </a:p>
        </p:txBody>
      </p:sp>
      <p:sp>
        <p:nvSpPr>
          <p:cNvPr id="236" name="Google Shape;236;p28"/>
          <p:cNvSpPr txBox="1"/>
          <p:nvPr/>
        </p:nvSpPr>
        <p:spPr>
          <a:xfrm>
            <a:off x="209400" y="334095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Carolina Salazar</a:t>
            </a:r>
            <a:r>
              <a:rPr lang="en-GB" sz="1100">
                <a:solidFill>
                  <a:srgbClr val="8FA154"/>
                </a:solidFill>
              </a:rPr>
              <a:t>, Chief Technology Strategist</a:t>
            </a:r>
            <a:br>
              <a:rPr lang="en-GB" sz="1100">
                <a:solidFill>
                  <a:srgbClr val="8FA154"/>
                </a:solidFill>
              </a:rPr>
            </a:br>
            <a:r>
              <a:rPr lang="en-GB" sz="1100">
                <a:solidFill>
                  <a:srgbClr val="8FA154"/>
                </a:solidFill>
              </a:rPr>
              <a:t>15+ years in emerging tech, AI and sustainability</a:t>
            </a:r>
            <a:endParaRPr sz="1100">
              <a:solidFill>
                <a:srgbClr val="8FA154"/>
              </a:solidFill>
            </a:endParaRPr>
          </a:p>
        </p:txBody>
      </p:sp>
      <p:sp>
        <p:nvSpPr>
          <p:cNvPr id="237" name="Google Shape;237;p28"/>
          <p:cNvSpPr txBox="1"/>
          <p:nvPr/>
        </p:nvSpPr>
        <p:spPr>
          <a:xfrm>
            <a:off x="4149150" y="334095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Daniel Hedman</a:t>
            </a:r>
            <a:r>
              <a:rPr lang="en-GB" sz="1100">
                <a:solidFill>
                  <a:srgbClr val="8FA154"/>
                </a:solidFill>
              </a:rPr>
              <a:t>, Marketing &amp; Analytics Lead</a:t>
            </a:r>
            <a:br>
              <a:rPr lang="en-GB" sz="1100">
                <a:solidFill>
                  <a:srgbClr val="8FA154"/>
                </a:solidFill>
              </a:rPr>
            </a:br>
            <a:r>
              <a:rPr lang="en-GB" sz="1100">
                <a:solidFill>
                  <a:srgbClr val="8FA154"/>
                </a:solidFill>
              </a:rPr>
              <a:t>10 years of performance-driven digital growth</a:t>
            </a:r>
            <a:endParaRPr sz="1100">
              <a:solidFill>
                <a:srgbClr val="8FA154"/>
              </a:solidFill>
            </a:endParaRPr>
          </a:p>
        </p:txBody>
      </p:sp>
      <p:sp>
        <p:nvSpPr>
          <p:cNvPr id="238" name="Google Shape;238;p28"/>
          <p:cNvSpPr txBox="1"/>
          <p:nvPr/>
        </p:nvSpPr>
        <p:spPr>
          <a:xfrm>
            <a:off x="209400" y="408040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Polett Sarmiento</a:t>
            </a:r>
            <a:r>
              <a:rPr lang="en-GB" sz="1100">
                <a:solidFill>
                  <a:srgbClr val="8FA154"/>
                </a:solidFill>
              </a:rPr>
              <a:t>, Client Relations &amp; Tenders Lead</a:t>
            </a:r>
            <a:br>
              <a:rPr lang="en-GB" sz="1100">
                <a:solidFill>
                  <a:srgbClr val="8FA154"/>
                </a:solidFill>
              </a:rPr>
            </a:br>
            <a:r>
              <a:rPr lang="en-GB" sz="1100">
                <a:solidFill>
                  <a:srgbClr val="8FA154"/>
                </a:solidFill>
              </a:rPr>
              <a:t>Expert in content strategy and public-private bids</a:t>
            </a:r>
            <a:endParaRPr sz="1100">
              <a:solidFill>
                <a:srgbClr val="8FA154"/>
              </a:solidFill>
            </a:endParaRPr>
          </a:p>
        </p:txBody>
      </p:sp>
      <p:sp>
        <p:nvSpPr>
          <p:cNvPr id="239" name="Google Shape;239;p28"/>
          <p:cNvSpPr txBox="1"/>
          <p:nvPr/>
        </p:nvSpPr>
        <p:spPr>
          <a:xfrm>
            <a:off x="4149150" y="3910900"/>
            <a:ext cx="3960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Imanol Lizartza</a:t>
            </a:r>
            <a:r>
              <a:rPr lang="en-GB" sz="1100">
                <a:solidFill>
                  <a:srgbClr val="8FA154"/>
                </a:solidFill>
              </a:rPr>
              <a:t>, Strategic Planning &amp; Partnerships Lead</a:t>
            </a:r>
            <a:br>
              <a:rPr lang="en-GB" sz="1100">
                <a:solidFill>
                  <a:srgbClr val="8FA154"/>
                </a:solidFill>
              </a:rPr>
            </a:br>
            <a:r>
              <a:rPr lang="en-GB" sz="1100">
                <a:solidFill>
                  <a:srgbClr val="8FA154"/>
                </a:solidFill>
              </a:rPr>
              <a:t>15+ years in regional development and sustainability transitions</a:t>
            </a:r>
            <a:endParaRPr sz="1100">
              <a:solidFill>
                <a:srgbClr val="8FA154"/>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GB" sz="2800">
                <a:solidFill>
                  <a:schemeClr val="dk1"/>
                </a:solidFill>
                <a:latin typeface="Comfortaa"/>
                <a:ea typeface="Comfortaa"/>
                <a:cs typeface="Comfortaa"/>
                <a:sym typeface="Comfortaa"/>
              </a:rPr>
              <a:t>Join the Agricultural Revolution</a:t>
            </a:r>
            <a:endParaRPr b="1" sz="2800">
              <a:latin typeface="Comfortaa"/>
              <a:ea typeface="Comfortaa"/>
              <a:cs typeface="Comfortaa"/>
              <a:sym typeface="Comfortaa"/>
            </a:endParaRPr>
          </a:p>
        </p:txBody>
      </p:sp>
      <p:pic>
        <p:nvPicPr>
          <p:cNvPr id="245" name="Google Shape;245;p29"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46" name="Google Shape;246;p29"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
        <p:nvSpPr>
          <p:cNvPr id="247" name="Google Shape;247;p29"/>
          <p:cNvSpPr txBox="1"/>
          <p:nvPr/>
        </p:nvSpPr>
        <p:spPr>
          <a:xfrm>
            <a:off x="180000" y="1442750"/>
            <a:ext cx="87840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400">
                <a:solidFill>
                  <a:schemeClr val="dk1"/>
                </a:solidFill>
              </a:rPr>
              <a:t>Partner with us to build a greener, smarter, and more profitable agricultural system.</a:t>
            </a:r>
            <a:endParaRPr sz="2400">
              <a:solidFill>
                <a:schemeClr val="dk1"/>
              </a:solidFill>
            </a:endParaRPr>
          </a:p>
          <a:p>
            <a:pPr indent="0" lvl="0" marL="0" rtl="0" algn="l">
              <a:spcBef>
                <a:spcPts val="0"/>
              </a:spcBef>
              <a:spcAft>
                <a:spcPts val="0"/>
              </a:spcAft>
              <a:buNone/>
            </a:pPr>
            <a:r>
              <a:t/>
            </a:r>
            <a:endParaRPr sz="2400">
              <a:solidFill>
                <a:schemeClr val="dk1"/>
              </a:solidFill>
            </a:endParaRPr>
          </a:p>
          <a:p>
            <a:pPr indent="0" lvl="0" marL="0" rtl="0" algn="ctr">
              <a:spcBef>
                <a:spcPts val="0"/>
              </a:spcBef>
              <a:spcAft>
                <a:spcPts val="0"/>
              </a:spcAft>
              <a:buNone/>
            </a:pPr>
            <a:r>
              <a:rPr b="1" lang="en-GB" sz="2700">
                <a:solidFill>
                  <a:schemeClr val="dk1"/>
                </a:solidFill>
              </a:rPr>
              <a:t>We’re ready. </a:t>
            </a:r>
            <a:r>
              <a:rPr b="1" lang="en-GB" sz="2700">
                <a:solidFill>
                  <a:srgbClr val="8FA154"/>
                </a:solidFill>
              </a:rPr>
              <a:t>The land is ready.</a:t>
            </a:r>
            <a:r>
              <a:rPr b="1" lang="en-GB" sz="2700">
                <a:solidFill>
                  <a:schemeClr val="dk1"/>
                </a:solidFill>
              </a:rPr>
              <a:t> The market is ready.</a:t>
            </a:r>
            <a:endParaRPr b="1" sz="2700">
              <a:solidFill>
                <a:schemeClr val="dk1"/>
              </a:solidFill>
            </a:endParaRPr>
          </a:p>
        </p:txBody>
      </p:sp>
      <p:grpSp>
        <p:nvGrpSpPr>
          <p:cNvPr id="248" name="Google Shape;248;p29"/>
          <p:cNvGrpSpPr/>
          <p:nvPr/>
        </p:nvGrpSpPr>
        <p:grpSpPr>
          <a:xfrm>
            <a:off x="1975086" y="3971338"/>
            <a:ext cx="5193828" cy="461700"/>
            <a:chOff x="1971500" y="3590338"/>
            <a:chExt cx="5193828" cy="461700"/>
          </a:xfrm>
        </p:grpSpPr>
        <p:sp>
          <p:nvSpPr>
            <p:cNvPr id="249" name="Google Shape;249;p29"/>
            <p:cNvSpPr txBox="1"/>
            <p:nvPr/>
          </p:nvSpPr>
          <p:spPr>
            <a:xfrm>
              <a:off x="1971500" y="3590338"/>
              <a:ext cx="2323500" cy="461700"/>
            </a:xfrm>
            <a:prstGeom prst="rect">
              <a:avLst/>
            </a:prstGeom>
            <a:noFill/>
            <a:ln>
              <a:noFill/>
            </a:ln>
          </p:spPr>
          <p:txBody>
            <a:bodyPr anchorCtr="0" anchor="t" bIns="91425" lIns="91425" spcFirstLastPara="1" rIns="91425" wrap="square" tIns="91425">
              <a:spAutoFit/>
            </a:bodyPr>
            <a:lstStyle/>
            <a:p>
              <a:pPr indent="-254000" lvl="0" marL="342900" rtl="0" algn="l">
                <a:spcBef>
                  <a:spcPts val="640"/>
                </a:spcBef>
                <a:spcAft>
                  <a:spcPts val="0"/>
                </a:spcAft>
                <a:buClr>
                  <a:schemeClr val="dk1"/>
                </a:buClr>
                <a:buSzPts val="1800"/>
                <a:buChar char="⁕"/>
              </a:pPr>
              <a:r>
                <a:rPr lang="en-GB" sz="1800">
                  <a:solidFill>
                    <a:schemeClr val="dk1"/>
                  </a:solidFill>
                </a:rPr>
                <a:t>info@agrobots.ai</a:t>
              </a:r>
              <a:endParaRPr/>
            </a:p>
          </p:txBody>
        </p:sp>
        <p:sp>
          <p:nvSpPr>
            <p:cNvPr id="250" name="Google Shape;250;p29"/>
            <p:cNvSpPr txBox="1"/>
            <p:nvPr/>
          </p:nvSpPr>
          <p:spPr>
            <a:xfrm>
              <a:off x="4998427" y="3590338"/>
              <a:ext cx="2166900" cy="461700"/>
            </a:xfrm>
            <a:prstGeom prst="rect">
              <a:avLst/>
            </a:prstGeom>
            <a:noFill/>
            <a:ln>
              <a:noFill/>
            </a:ln>
          </p:spPr>
          <p:txBody>
            <a:bodyPr anchorCtr="0" anchor="t" bIns="91425" lIns="91425" spcFirstLastPara="1" rIns="91425" wrap="square" tIns="91425">
              <a:spAutoFit/>
            </a:bodyPr>
            <a:lstStyle/>
            <a:p>
              <a:pPr indent="-254000" lvl="0" marL="342900" rtl="0" algn="l">
                <a:spcBef>
                  <a:spcPts val="640"/>
                </a:spcBef>
                <a:spcAft>
                  <a:spcPts val="0"/>
                </a:spcAft>
                <a:buClr>
                  <a:schemeClr val="dk1"/>
                </a:buClr>
                <a:buSzPts val="1800"/>
                <a:buChar char="⁕"/>
              </a:pPr>
              <a:r>
                <a:rPr lang="en-GB" sz="1800">
                  <a:solidFill>
                    <a:schemeClr val="dk1"/>
                  </a:solidFill>
                </a:rPr>
                <a:t>+34 653450018</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0" y="180000"/>
            <a:ext cx="9144000" cy="540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GB"/>
              <a:t>Annex: </a:t>
            </a:r>
            <a:r>
              <a:rPr lang="en-GB"/>
              <a:t>Costs</a:t>
            </a:r>
            <a:r>
              <a:rPr lang="en-GB"/>
              <a:t> - </a:t>
            </a:r>
            <a:r>
              <a:rPr lang="en-GB"/>
              <a:t>Phase 1 </a:t>
            </a:r>
            <a:r>
              <a:rPr lang="en-GB"/>
              <a:t>Overview</a:t>
            </a:r>
            <a:endParaRPr/>
          </a:p>
        </p:txBody>
      </p:sp>
      <p:graphicFrame>
        <p:nvGraphicFramePr>
          <p:cNvPr id="256" name="Google Shape;256;p30"/>
          <p:cNvGraphicFramePr/>
          <p:nvPr/>
        </p:nvGraphicFramePr>
        <p:xfrm>
          <a:off x="180000" y="1080000"/>
          <a:ext cx="3000000" cy="3000000"/>
        </p:xfrm>
        <a:graphic>
          <a:graphicData uri="http://schemas.openxmlformats.org/drawingml/2006/table">
            <a:tbl>
              <a:tblPr>
                <a:noFill/>
                <a:tableStyleId>{422E82E1-E401-4E19-AE36-6CE173647CE0}</a:tableStyleId>
              </a:tblPr>
              <a:tblGrid>
                <a:gridCol w="4533550"/>
                <a:gridCol w="4250450"/>
              </a:tblGrid>
              <a:tr h="124675">
                <a:tc>
                  <a:txBody>
                    <a:bodyPr/>
                    <a:lstStyle/>
                    <a:p>
                      <a:pPr indent="0" lvl="0" marL="0" rtl="0" algn="l">
                        <a:lnSpc>
                          <a:spcPct val="115000"/>
                        </a:lnSpc>
                        <a:spcBef>
                          <a:spcPts val="0"/>
                        </a:spcBef>
                        <a:spcAft>
                          <a:spcPts val="0"/>
                        </a:spcAft>
                        <a:buNone/>
                      </a:pPr>
                      <a:r>
                        <a:rPr b="1" lang="en-GB"/>
                        <a:t>Cost Category</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15000"/>
                        </a:lnSpc>
                        <a:spcBef>
                          <a:spcPts val="0"/>
                        </a:spcBef>
                        <a:spcAft>
                          <a:spcPts val="0"/>
                        </a:spcAft>
                        <a:buNone/>
                      </a:pPr>
                      <a:r>
                        <a:rPr b="1" lang="en-GB"/>
                        <a:t>Estimated Cost (EUR)</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124675">
                <a:tc>
                  <a:txBody>
                    <a:bodyPr/>
                    <a:lstStyle/>
                    <a:p>
                      <a:pPr indent="0" lvl="0" marL="0" rtl="0" algn="l">
                        <a:lnSpc>
                          <a:spcPct val="115000"/>
                        </a:lnSpc>
                        <a:spcBef>
                          <a:spcPts val="0"/>
                        </a:spcBef>
                        <a:spcAft>
                          <a:spcPts val="0"/>
                        </a:spcAft>
                        <a:buNone/>
                      </a:pPr>
                      <a:r>
                        <a:rPr lang="en-GB"/>
                        <a:t>Personnel (2-year total)</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1.670.000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lang="en-GB"/>
                        <a:t>Materials &amp; Equipment</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260.000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lang="en-GB"/>
                        <a:t>Facilities &amp; Land (HQ + Pilot Farm)</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120.000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5500">
                <a:tc>
                  <a:txBody>
                    <a:bodyPr/>
                    <a:lstStyle/>
                    <a:p>
                      <a:pPr indent="0" lvl="0" marL="0" rtl="0" algn="l">
                        <a:lnSpc>
                          <a:spcPct val="100000"/>
                        </a:lnSpc>
                        <a:spcBef>
                          <a:spcPts val="0"/>
                        </a:spcBef>
                        <a:spcAft>
                          <a:spcPts val="0"/>
                        </a:spcAft>
                        <a:buNone/>
                      </a:pPr>
                      <a:r>
                        <a:rPr lang="en-GB"/>
                        <a:t>Travel &amp; Logistics</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60.000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lang="en-GB"/>
                        <a:t>Regulatory &amp; Compliance</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80.000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lang="en-GB"/>
                        <a:t>Marketing &amp; Business Development</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40.000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lang="en-GB"/>
                        <a:t>Contingency (10%)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GB"/>
                        <a:t>215.000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24675">
                <a:tc>
                  <a:txBody>
                    <a:bodyPr/>
                    <a:lstStyle/>
                    <a:p>
                      <a:pPr indent="0" lvl="0" marL="0" rtl="0" algn="l">
                        <a:lnSpc>
                          <a:spcPct val="115000"/>
                        </a:lnSpc>
                        <a:spcBef>
                          <a:spcPts val="0"/>
                        </a:spcBef>
                        <a:spcAft>
                          <a:spcPts val="0"/>
                        </a:spcAft>
                        <a:buNone/>
                      </a:pPr>
                      <a:r>
                        <a:rPr b="1" lang="en-GB"/>
                        <a:t>Grand Total</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15000"/>
                        </a:lnSpc>
                        <a:spcBef>
                          <a:spcPts val="0"/>
                        </a:spcBef>
                        <a:spcAft>
                          <a:spcPts val="0"/>
                        </a:spcAft>
                        <a:buNone/>
                      </a:pPr>
                      <a:r>
                        <a:rPr b="1" lang="en-GB"/>
                        <a:t>2.447.500</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57" name="Google Shape;257;p30"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58" name="Google Shape;258;p30"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1"/>
          <p:cNvSpPr txBox="1"/>
          <p:nvPr>
            <p:ph type="title"/>
          </p:nvPr>
        </p:nvSpPr>
        <p:spPr>
          <a:xfrm>
            <a:off x="180000" y="180000"/>
            <a:ext cx="8964000" cy="5400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GB" sz="3600"/>
              <a:t>Annex: Costs - Personnel</a:t>
            </a:r>
            <a:endParaRPr sz="3600"/>
          </a:p>
        </p:txBody>
      </p:sp>
      <p:graphicFrame>
        <p:nvGraphicFramePr>
          <p:cNvPr id="264" name="Google Shape;264;p31"/>
          <p:cNvGraphicFramePr/>
          <p:nvPr/>
        </p:nvGraphicFramePr>
        <p:xfrm>
          <a:off x="180000" y="1080000"/>
          <a:ext cx="3000000" cy="3000000"/>
        </p:xfrm>
        <a:graphic>
          <a:graphicData uri="http://schemas.openxmlformats.org/drawingml/2006/table">
            <a:tbl>
              <a:tblPr>
                <a:noFill/>
                <a:tableStyleId>{422E82E1-E401-4E19-AE36-6CE173647CE0}</a:tableStyleId>
              </a:tblPr>
              <a:tblGrid>
                <a:gridCol w="4076000"/>
                <a:gridCol w="2482250"/>
                <a:gridCol w="2225775"/>
              </a:tblGrid>
              <a:tr h="349950">
                <a:tc>
                  <a:txBody>
                    <a:bodyPr/>
                    <a:lstStyle/>
                    <a:p>
                      <a:pPr indent="0" lvl="0" marL="0" rtl="0" algn="l">
                        <a:lnSpc>
                          <a:spcPct val="100000"/>
                        </a:lnSpc>
                        <a:spcBef>
                          <a:spcPts val="0"/>
                        </a:spcBef>
                        <a:spcAft>
                          <a:spcPts val="0"/>
                        </a:spcAft>
                        <a:buNone/>
                      </a:pPr>
                      <a:r>
                        <a:rPr b="1" lang="en-GB"/>
                        <a:t>Role</a:t>
                      </a:r>
                      <a:endParaRPr b="1"/>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284E3F"/>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Annual Salary (EUR)</a:t>
                      </a:r>
                      <a:endParaRPr b="1"/>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284E3F"/>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2-year Total (EUR)</a:t>
                      </a:r>
                      <a:endParaRPr b="1"/>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284E3F"/>
                      </a:solidFill>
                      <a:prstDash val="solid"/>
                      <a:round/>
                      <a:headEnd len="sm" w="sm" type="none"/>
                      <a:tailEnd len="sm" w="sm" type="none"/>
                    </a:lnB>
                    <a:solidFill>
                      <a:srgbClr val="F4F4F4"/>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President / CTO</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284E3F"/>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80.000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284E3F"/>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170.000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284E3F"/>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CEO / CFO</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80.000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145.000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Lead Software Architect</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90.000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180.000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Data Scientists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80.000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160.000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Python Developers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70.000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140.000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Lead Mechanical/Electronic/IoT Engineer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85.000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170.000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Mechanical/Electronic/IoT Engineers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60.000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60.000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Lead Ecosystem Engineer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80.000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160.000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Ecosystem Engineers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60.000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30.000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Front-end Developer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65.000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65.000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QA Engineer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60.000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30.000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Agronomy Consultant</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60.000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30.000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Operations Manager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75.000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75.000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Project Manager</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75.000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37.500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Head of Sales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90.000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45.000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Head of Marketing</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85.000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42.500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Sales Representatives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50.000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25.000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ACES Specialist</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70.000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35.000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NOC Operators</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40.000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c>
                  <a:txBody>
                    <a:bodyPr/>
                    <a:lstStyle/>
                    <a:p>
                      <a:pPr indent="0" lvl="0" marL="0" rtl="0" algn="r">
                        <a:lnSpc>
                          <a:spcPct val="100000"/>
                        </a:lnSpc>
                        <a:spcBef>
                          <a:spcPts val="0"/>
                        </a:spcBef>
                        <a:spcAft>
                          <a:spcPts val="0"/>
                        </a:spcAft>
                        <a:buNone/>
                      </a:pPr>
                      <a:r>
                        <a:rPr lang="en-GB" sz="800">
                          <a:solidFill>
                            <a:srgbClr val="434343"/>
                          </a:solidFill>
                        </a:rPr>
                        <a:t>20.000</a:t>
                      </a:r>
                      <a:endParaRPr sz="800">
                        <a:solidFill>
                          <a:srgbClr val="434343"/>
                        </a:solidFill>
                      </a:endParaRPr>
                    </a:p>
                  </a:txBody>
                  <a:tcPr marT="19050" marB="19050" marR="76200" marL="76200" anchor="ctr">
                    <a:lnL cap="flat" cmpd="sng" w="9525">
                      <a:solidFill>
                        <a:srgbClr val="FFFFFF"/>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FFFFF"/>
                    </a:solidFill>
                  </a:tcPr>
                </a:tc>
              </a:tr>
              <a:tr h="100000">
                <a:tc>
                  <a:txBody>
                    <a:bodyPr/>
                    <a:lstStyle/>
                    <a:p>
                      <a:pPr indent="0" lvl="0" marL="0" rtl="0" algn="l">
                        <a:lnSpc>
                          <a:spcPct val="100000"/>
                        </a:lnSpc>
                        <a:spcBef>
                          <a:spcPts val="0"/>
                        </a:spcBef>
                        <a:spcAft>
                          <a:spcPts val="0"/>
                        </a:spcAft>
                        <a:buNone/>
                      </a:pPr>
                      <a:r>
                        <a:rPr lang="en-GB" sz="800">
                          <a:solidFill>
                            <a:srgbClr val="434343"/>
                          </a:solidFill>
                        </a:rPr>
                        <a:t>Administrative Staff</a:t>
                      </a:r>
                      <a:endParaRPr sz="800">
                        <a:solidFill>
                          <a:srgbClr val="434343"/>
                        </a:solidFill>
                      </a:endParaRPr>
                    </a:p>
                  </a:txBody>
                  <a:tcPr marT="19050" marB="19050" marR="76200" marL="76200" anchor="ctr">
                    <a:lnL cap="flat" cmpd="sng" w="9525">
                      <a:solidFill>
                        <a:srgbClr val="284E3F"/>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40.000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F6F8F9"/>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c>
                  <a:txBody>
                    <a:bodyPr/>
                    <a:lstStyle/>
                    <a:p>
                      <a:pPr indent="0" lvl="0" marL="0" rtl="0" algn="r">
                        <a:lnSpc>
                          <a:spcPct val="100000"/>
                        </a:lnSpc>
                        <a:spcBef>
                          <a:spcPts val="0"/>
                        </a:spcBef>
                        <a:spcAft>
                          <a:spcPts val="0"/>
                        </a:spcAft>
                        <a:buNone/>
                      </a:pPr>
                      <a:r>
                        <a:rPr lang="en-GB" sz="800">
                          <a:solidFill>
                            <a:srgbClr val="434343"/>
                          </a:solidFill>
                        </a:rPr>
                        <a:t>50.000</a:t>
                      </a:r>
                      <a:endParaRPr sz="800">
                        <a:solidFill>
                          <a:srgbClr val="434343"/>
                        </a:solidFill>
                      </a:endParaRPr>
                    </a:p>
                  </a:txBody>
                  <a:tcPr marT="19050" marB="19050" marR="76200" marL="76200" anchor="ctr">
                    <a:lnL cap="flat" cmpd="sng" w="9525">
                      <a:solidFill>
                        <a:srgbClr val="F6F8F9"/>
                      </a:solidFill>
                      <a:prstDash val="solid"/>
                      <a:round/>
                      <a:headEnd len="sm" w="sm" type="none"/>
                      <a:tailEnd len="sm" w="sm" type="none"/>
                    </a:lnL>
                    <a:lnR cap="flat" cmpd="sng" w="9525">
                      <a:solidFill>
                        <a:srgbClr val="284E3F"/>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F6F8F9"/>
                      </a:solidFill>
                      <a:prstDash val="solid"/>
                      <a:round/>
                      <a:headEnd len="sm" w="sm" type="none"/>
                      <a:tailEnd len="sm" w="sm" type="none"/>
                    </a:lnB>
                    <a:solidFill>
                      <a:srgbClr val="F6F8F9"/>
                    </a:solidFill>
                  </a:tcPr>
                </a:tc>
              </a:tr>
              <a:tr h="311575">
                <a:tc>
                  <a:txBody>
                    <a:bodyPr/>
                    <a:lstStyle/>
                    <a:p>
                      <a:pPr indent="0" lvl="0" marL="0" rtl="0" algn="l">
                        <a:lnSpc>
                          <a:spcPct val="100000"/>
                        </a:lnSpc>
                        <a:spcBef>
                          <a:spcPts val="0"/>
                        </a:spcBef>
                        <a:spcAft>
                          <a:spcPts val="0"/>
                        </a:spcAft>
                        <a:buNone/>
                      </a:pPr>
                      <a:r>
                        <a:rPr b="1" lang="en-GB"/>
                        <a:t>Total Personnel (2 years)</a:t>
                      </a:r>
                      <a:endParaRPr b="1"/>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t/>
                      </a:r>
                      <a:endParaRPr/>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1.670.000</a:t>
                      </a:r>
                      <a:endParaRPr b="1"/>
                    </a:p>
                  </a:txBody>
                  <a:tcPr marT="0" marB="0" marR="0" marL="900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F6F8F9"/>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65" name="Google Shape;265;p31"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66" name="Google Shape;266;p31"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2"/>
          <p:cNvSpPr txBox="1"/>
          <p:nvPr>
            <p:ph type="title"/>
          </p:nvPr>
        </p:nvSpPr>
        <p:spPr>
          <a:xfrm>
            <a:off x="0" y="180000"/>
            <a:ext cx="9144000" cy="540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GB" sz="2840"/>
              <a:t>Annex: Costs - Materials and Equipment</a:t>
            </a:r>
            <a:endParaRPr sz="2840"/>
          </a:p>
        </p:txBody>
      </p:sp>
      <p:graphicFrame>
        <p:nvGraphicFramePr>
          <p:cNvPr id="272" name="Google Shape;272;p32"/>
          <p:cNvGraphicFramePr/>
          <p:nvPr/>
        </p:nvGraphicFramePr>
        <p:xfrm>
          <a:off x="180000" y="1079975"/>
          <a:ext cx="3000000" cy="3000000"/>
        </p:xfrm>
        <a:graphic>
          <a:graphicData uri="http://schemas.openxmlformats.org/drawingml/2006/table">
            <a:tbl>
              <a:tblPr>
                <a:noFill/>
                <a:tableStyleId>{422E82E1-E401-4E19-AE36-6CE173647CE0}</a:tableStyleId>
              </a:tblPr>
              <a:tblGrid>
                <a:gridCol w="4785450"/>
                <a:gridCol w="3998550"/>
              </a:tblGrid>
              <a:tr h="100825">
                <a:tc>
                  <a:txBody>
                    <a:bodyPr/>
                    <a:lstStyle/>
                    <a:p>
                      <a:pPr indent="0" lvl="0" marL="0" rtl="0" algn="l">
                        <a:lnSpc>
                          <a:spcPct val="100000"/>
                        </a:lnSpc>
                        <a:spcBef>
                          <a:spcPts val="0"/>
                        </a:spcBef>
                        <a:spcAft>
                          <a:spcPts val="0"/>
                        </a:spcAft>
                        <a:buNone/>
                      </a:pPr>
                      <a:r>
                        <a:rPr b="1" lang="en-GB"/>
                        <a:t>Item</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Cost (EUR, total for 2 years)</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100825">
                <a:tc>
                  <a:txBody>
                    <a:bodyPr/>
                    <a:lstStyle/>
                    <a:p>
                      <a:pPr indent="0" lvl="0" marL="0" rtl="0" algn="l">
                        <a:lnSpc>
                          <a:spcPct val="100000"/>
                        </a:lnSpc>
                        <a:spcBef>
                          <a:spcPts val="0"/>
                        </a:spcBef>
                        <a:spcAft>
                          <a:spcPts val="0"/>
                        </a:spcAft>
                        <a:buNone/>
                      </a:pPr>
                      <a:r>
                        <a:rPr lang="en-GB"/>
                        <a:t>Computers &amp; Software Licenses</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25.000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0825">
                <a:tc>
                  <a:txBody>
                    <a:bodyPr/>
                    <a:lstStyle/>
                    <a:p>
                      <a:pPr indent="0" lvl="0" marL="0" rtl="0" algn="l">
                        <a:lnSpc>
                          <a:spcPct val="100000"/>
                        </a:lnSpc>
                        <a:spcBef>
                          <a:spcPts val="0"/>
                        </a:spcBef>
                        <a:spcAft>
                          <a:spcPts val="0"/>
                        </a:spcAft>
                        <a:buNone/>
                      </a:pPr>
                      <a:r>
                        <a:rPr lang="en-GB"/>
                        <a:t>Robotics Hardware Prototypes</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75.000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0825">
                <a:tc>
                  <a:txBody>
                    <a:bodyPr/>
                    <a:lstStyle/>
                    <a:p>
                      <a:pPr indent="0" lvl="0" marL="0" rtl="0" algn="l">
                        <a:lnSpc>
                          <a:spcPct val="100000"/>
                        </a:lnSpc>
                        <a:spcBef>
                          <a:spcPts val="0"/>
                        </a:spcBef>
                        <a:spcAft>
                          <a:spcPts val="0"/>
                        </a:spcAft>
                        <a:buNone/>
                      </a:pPr>
                      <a:r>
                        <a:rPr lang="en-GB"/>
                        <a:t>IoT &amp; Networking Equipment</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40.000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0825">
                <a:tc>
                  <a:txBody>
                    <a:bodyPr/>
                    <a:lstStyle/>
                    <a:p>
                      <a:pPr indent="0" lvl="0" marL="0" rtl="0" algn="l">
                        <a:lnSpc>
                          <a:spcPct val="100000"/>
                        </a:lnSpc>
                        <a:spcBef>
                          <a:spcPts val="0"/>
                        </a:spcBef>
                        <a:spcAft>
                          <a:spcPts val="0"/>
                        </a:spcAft>
                        <a:buNone/>
                      </a:pPr>
                      <a:r>
                        <a:rPr lang="en-GB"/>
                        <a:t>Pilot Deployment Equipment (Spain)</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90.000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0825">
                <a:tc>
                  <a:txBody>
                    <a:bodyPr/>
                    <a:lstStyle/>
                    <a:p>
                      <a:pPr indent="0" lvl="0" marL="0" rtl="0" algn="l">
                        <a:lnSpc>
                          <a:spcPct val="100000"/>
                        </a:lnSpc>
                        <a:spcBef>
                          <a:spcPts val="0"/>
                        </a:spcBef>
                        <a:spcAft>
                          <a:spcPts val="0"/>
                        </a:spcAft>
                        <a:buNone/>
                      </a:pPr>
                      <a:r>
                        <a:rPr lang="en-GB"/>
                        <a:t>Biological &amp; Agricultural Inputs</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30.000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00825">
                <a:tc>
                  <a:txBody>
                    <a:bodyPr/>
                    <a:lstStyle/>
                    <a:p>
                      <a:pPr indent="0" lvl="0" marL="0" rtl="0" algn="l">
                        <a:lnSpc>
                          <a:spcPct val="100000"/>
                        </a:lnSpc>
                        <a:spcBef>
                          <a:spcPts val="0"/>
                        </a:spcBef>
                        <a:spcAft>
                          <a:spcPts val="0"/>
                        </a:spcAft>
                        <a:buNone/>
                      </a:pPr>
                      <a:r>
                        <a:rPr b="1" lang="en-GB"/>
                        <a:t>Total Materials &amp; Equipment</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260.000</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73" name="Google Shape;273;p32"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74" name="Google Shape;274;p32"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0" y="180000"/>
            <a:ext cx="9144000" cy="54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a:t>Challenges of Modern </a:t>
            </a:r>
            <a:r>
              <a:rPr lang="en-GB"/>
              <a:t>Agriculture</a:t>
            </a:r>
            <a:endParaRPr/>
          </a:p>
        </p:txBody>
      </p:sp>
      <p:sp>
        <p:nvSpPr>
          <p:cNvPr id="70" name="Google Shape;70;p15"/>
          <p:cNvSpPr/>
          <p:nvPr/>
        </p:nvSpPr>
        <p:spPr>
          <a:xfrm>
            <a:off x="180000" y="976200"/>
            <a:ext cx="2520000" cy="2520000"/>
          </a:xfrm>
          <a:prstGeom prst="ellipse">
            <a:avLst/>
          </a:prstGeom>
          <a:noFill/>
          <a:ln cap="flat" cmpd="sng" w="2857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GB" sz="1500">
                <a:solidFill>
                  <a:schemeClr val="dk1"/>
                </a:solidFill>
              </a:rPr>
              <a:t>SOARING DEMAND</a:t>
            </a:r>
            <a:endParaRPr b="1" sz="1500">
              <a:solidFill>
                <a:schemeClr val="dk1"/>
              </a:solidFill>
            </a:endParaRPr>
          </a:p>
        </p:txBody>
      </p:sp>
      <p:sp>
        <p:nvSpPr>
          <p:cNvPr id="71" name="Google Shape;71;p15"/>
          <p:cNvSpPr/>
          <p:nvPr/>
        </p:nvSpPr>
        <p:spPr>
          <a:xfrm>
            <a:off x="2268000" y="2533800"/>
            <a:ext cx="2520000" cy="2520000"/>
          </a:xfrm>
          <a:prstGeom prst="ellipse">
            <a:avLst/>
          </a:prstGeom>
          <a:noFill/>
          <a:ln cap="flat" cmpd="sng" w="2857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500">
                <a:solidFill>
                  <a:schemeClr val="dk1"/>
                </a:solidFill>
              </a:rPr>
              <a:t>ENVIRONMENT DEGRADATION</a:t>
            </a:r>
            <a:endParaRPr b="1" sz="1500">
              <a:solidFill>
                <a:schemeClr val="dk1"/>
              </a:solidFill>
            </a:endParaRPr>
          </a:p>
        </p:txBody>
      </p:sp>
      <p:sp>
        <p:nvSpPr>
          <p:cNvPr id="72" name="Google Shape;72;p15"/>
          <p:cNvSpPr/>
          <p:nvPr/>
        </p:nvSpPr>
        <p:spPr>
          <a:xfrm>
            <a:off x="6444000" y="2533800"/>
            <a:ext cx="2520000" cy="2520000"/>
          </a:xfrm>
          <a:prstGeom prst="ellipse">
            <a:avLst/>
          </a:prstGeom>
          <a:noFill/>
          <a:ln cap="flat" cmpd="sng" w="2857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500">
                <a:solidFill>
                  <a:schemeClr val="dk1"/>
                </a:solidFill>
              </a:rPr>
              <a:t>INCREASED MARKET RISKS</a:t>
            </a:r>
            <a:endParaRPr b="1" sz="1500">
              <a:solidFill>
                <a:schemeClr val="dk1"/>
              </a:solidFill>
            </a:endParaRPr>
          </a:p>
        </p:txBody>
      </p:sp>
      <p:sp>
        <p:nvSpPr>
          <p:cNvPr id="73" name="Google Shape;73;p15"/>
          <p:cNvSpPr/>
          <p:nvPr/>
        </p:nvSpPr>
        <p:spPr>
          <a:xfrm>
            <a:off x="4356000" y="976200"/>
            <a:ext cx="2520000" cy="2520000"/>
          </a:xfrm>
          <a:prstGeom prst="ellipse">
            <a:avLst/>
          </a:prstGeom>
          <a:noFill/>
          <a:ln cap="flat" cmpd="sng" w="2857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500">
                <a:solidFill>
                  <a:schemeClr val="dk1"/>
                </a:solidFill>
              </a:rPr>
              <a:t>LABOR SHORTAGES</a:t>
            </a:r>
            <a:endParaRPr sz="1500">
              <a:solidFill>
                <a:schemeClr val="dk1"/>
              </a:solidFill>
            </a:endParaRPr>
          </a:p>
        </p:txBody>
      </p:sp>
      <p:pic>
        <p:nvPicPr>
          <p:cNvPr id="74" name="Google Shape;74;p15"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75" name="Google Shape;75;p15"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3"/>
          <p:cNvSpPr txBox="1"/>
          <p:nvPr>
            <p:ph type="title"/>
          </p:nvPr>
        </p:nvSpPr>
        <p:spPr>
          <a:xfrm>
            <a:off x="0" y="180000"/>
            <a:ext cx="9144000" cy="540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GB"/>
              <a:t>Annex: Costs - </a:t>
            </a:r>
            <a:r>
              <a:rPr lang="en-GB"/>
              <a:t>Facilities &amp; Land</a:t>
            </a:r>
            <a:endParaRPr/>
          </a:p>
        </p:txBody>
      </p:sp>
      <p:graphicFrame>
        <p:nvGraphicFramePr>
          <p:cNvPr id="280" name="Google Shape;280;p33"/>
          <p:cNvGraphicFramePr/>
          <p:nvPr/>
        </p:nvGraphicFramePr>
        <p:xfrm>
          <a:off x="180000" y="1079950"/>
          <a:ext cx="3000000" cy="3000000"/>
        </p:xfrm>
        <a:graphic>
          <a:graphicData uri="http://schemas.openxmlformats.org/drawingml/2006/table">
            <a:tbl>
              <a:tblPr>
                <a:noFill/>
                <a:tableStyleId>{422E82E1-E401-4E19-AE36-6CE173647CE0}</a:tableStyleId>
              </a:tblPr>
              <a:tblGrid>
                <a:gridCol w="7082100"/>
                <a:gridCol w="1701900"/>
              </a:tblGrid>
              <a:tr h="60875">
                <a:tc>
                  <a:txBody>
                    <a:bodyPr/>
                    <a:lstStyle/>
                    <a:p>
                      <a:pPr indent="0" lvl="0" marL="0" rtl="0" algn="l">
                        <a:lnSpc>
                          <a:spcPct val="100000"/>
                        </a:lnSpc>
                        <a:spcBef>
                          <a:spcPts val="0"/>
                        </a:spcBef>
                        <a:spcAft>
                          <a:spcPts val="0"/>
                        </a:spcAft>
                        <a:buNone/>
                      </a:pPr>
                      <a:r>
                        <a:rPr b="1" lang="en-GB"/>
                        <a:t>Item</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Cost (EUR)</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60875">
                <a:tc>
                  <a:txBody>
                    <a:bodyPr/>
                    <a:lstStyle/>
                    <a:p>
                      <a:pPr indent="0" lvl="0" marL="0" rtl="0" algn="l">
                        <a:lnSpc>
                          <a:spcPct val="100000"/>
                        </a:lnSpc>
                        <a:spcBef>
                          <a:spcPts val="0"/>
                        </a:spcBef>
                        <a:spcAft>
                          <a:spcPts val="0"/>
                        </a:spcAft>
                        <a:buNone/>
                      </a:pPr>
                      <a:r>
                        <a:rPr lang="en-GB"/>
                        <a:t>HQ &amp; Experimental Farm (1–2 ha, near city, rent 2 years)</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60875">
                <a:tc>
                  <a:txBody>
                    <a:bodyPr/>
                    <a:lstStyle/>
                    <a:p>
                      <a:pPr indent="0" lvl="0" marL="0" rtl="0" algn="l">
                        <a:lnSpc>
                          <a:spcPct val="100000"/>
                        </a:lnSpc>
                        <a:spcBef>
                          <a:spcPts val="0"/>
                        </a:spcBef>
                        <a:spcAft>
                          <a:spcPts val="0"/>
                        </a:spcAft>
                        <a:buNone/>
                      </a:pPr>
                      <a:r>
                        <a:rPr lang="en-GB"/>
                        <a:t>Facility Setup &amp; Adaptation (office, workshop, security)</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60875">
                <a:tc>
                  <a:txBody>
                    <a:bodyPr/>
                    <a:lstStyle/>
                    <a:p>
                      <a:pPr indent="0" lvl="0" marL="0" rtl="0" algn="l">
                        <a:lnSpc>
                          <a:spcPct val="100000"/>
                        </a:lnSpc>
                        <a:spcBef>
                          <a:spcPts val="0"/>
                        </a:spcBef>
                        <a:spcAft>
                          <a:spcPts val="0"/>
                        </a:spcAft>
                        <a:buNone/>
                      </a:pPr>
                      <a:r>
                        <a:rPr lang="en-GB"/>
                        <a:t>Site Infrastructure Prep (HQ)</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20.000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60875">
                <a:tc>
                  <a:txBody>
                    <a:bodyPr/>
                    <a:lstStyle/>
                    <a:p>
                      <a:pPr indent="0" lvl="0" marL="0" rtl="0" algn="l">
                        <a:lnSpc>
                          <a:spcPct val="100000"/>
                        </a:lnSpc>
                        <a:spcBef>
                          <a:spcPts val="0"/>
                        </a:spcBef>
                        <a:spcAft>
                          <a:spcPts val="0"/>
                        </a:spcAft>
                        <a:buNone/>
                      </a:pPr>
                      <a:r>
                        <a:rPr lang="en-GB"/>
                        <a:t>Pilot Farm (20–50 ha, rural, 1-year rent)</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15.000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60875">
                <a:tc>
                  <a:txBody>
                    <a:bodyPr/>
                    <a:lstStyle/>
                    <a:p>
                      <a:pPr indent="0" lvl="0" marL="0" rtl="0" algn="l">
                        <a:lnSpc>
                          <a:spcPct val="100000"/>
                        </a:lnSpc>
                        <a:spcBef>
                          <a:spcPts val="0"/>
                        </a:spcBef>
                        <a:spcAft>
                          <a:spcPts val="0"/>
                        </a:spcAft>
                        <a:buNone/>
                      </a:pPr>
                      <a:r>
                        <a:rPr lang="en-GB"/>
                        <a:t>Pilot Farm Infrastructure &amp; Site Prep</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60875">
                <a:tc>
                  <a:txBody>
                    <a:bodyPr/>
                    <a:lstStyle/>
                    <a:p>
                      <a:pPr indent="0" lvl="0" marL="0" rtl="0" algn="l">
                        <a:lnSpc>
                          <a:spcPct val="100000"/>
                        </a:lnSpc>
                        <a:spcBef>
                          <a:spcPts val="0"/>
                        </a:spcBef>
                        <a:spcAft>
                          <a:spcPts val="0"/>
                        </a:spcAft>
                        <a:buNone/>
                      </a:pPr>
                      <a:r>
                        <a:rPr b="1" lang="en-GB"/>
                        <a:t>Total Facilities &amp; Land</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110.000</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81" name="Google Shape;281;p33"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82" name="Google Shape;282;p33"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4"/>
          <p:cNvSpPr txBox="1"/>
          <p:nvPr>
            <p:ph type="title"/>
          </p:nvPr>
        </p:nvSpPr>
        <p:spPr>
          <a:xfrm>
            <a:off x="0" y="180000"/>
            <a:ext cx="9144000" cy="540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GB" sz="2840"/>
              <a:t>Annex: Costs - </a:t>
            </a:r>
            <a:r>
              <a:rPr lang="en-GB" sz="2840"/>
              <a:t>Travel &amp; Logistics</a:t>
            </a:r>
            <a:endParaRPr sz="2840"/>
          </a:p>
        </p:txBody>
      </p:sp>
      <p:graphicFrame>
        <p:nvGraphicFramePr>
          <p:cNvPr id="288" name="Google Shape;288;p34"/>
          <p:cNvGraphicFramePr/>
          <p:nvPr/>
        </p:nvGraphicFramePr>
        <p:xfrm>
          <a:off x="180000" y="1080000"/>
          <a:ext cx="3000000" cy="3000000"/>
        </p:xfrm>
        <a:graphic>
          <a:graphicData uri="http://schemas.openxmlformats.org/drawingml/2006/table">
            <a:tbl>
              <a:tblPr>
                <a:noFill/>
                <a:tableStyleId>{422E82E1-E401-4E19-AE36-6CE173647CE0}</a:tableStyleId>
              </a:tblPr>
              <a:tblGrid>
                <a:gridCol w="7310850"/>
                <a:gridCol w="1473150"/>
              </a:tblGrid>
              <a:tr h="36575">
                <a:tc>
                  <a:txBody>
                    <a:bodyPr/>
                    <a:lstStyle/>
                    <a:p>
                      <a:pPr indent="0" lvl="0" marL="0" rtl="0" algn="l">
                        <a:lnSpc>
                          <a:spcPct val="100000"/>
                        </a:lnSpc>
                        <a:spcBef>
                          <a:spcPts val="0"/>
                        </a:spcBef>
                        <a:spcAft>
                          <a:spcPts val="0"/>
                        </a:spcAft>
                        <a:buNone/>
                      </a:pPr>
                      <a:r>
                        <a:rPr b="1" lang="en-GB"/>
                        <a:t>Item</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Cost (EUR)</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36575">
                <a:tc>
                  <a:txBody>
                    <a:bodyPr/>
                    <a:lstStyle/>
                    <a:p>
                      <a:pPr indent="0" lvl="0" marL="0" rtl="0" algn="l">
                        <a:lnSpc>
                          <a:spcPct val="100000"/>
                        </a:lnSpc>
                        <a:spcBef>
                          <a:spcPts val="0"/>
                        </a:spcBef>
                        <a:spcAft>
                          <a:spcPts val="0"/>
                        </a:spcAft>
                        <a:buNone/>
                      </a:pPr>
                      <a:r>
                        <a:rPr lang="en-GB"/>
                        <a:t>Regional Travel &amp; Accommodations (team, conferences, client visits)</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40.000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36575">
                <a:tc>
                  <a:txBody>
                    <a:bodyPr/>
                    <a:lstStyle/>
                    <a:p>
                      <a:pPr indent="0" lvl="0" marL="0" rtl="0" algn="l">
                        <a:lnSpc>
                          <a:spcPct val="100000"/>
                        </a:lnSpc>
                        <a:spcBef>
                          <a:spcPts val="0"/>
                        </a:spcBef>
                        <a:spcAft>
                          <a:spcPts val="0"/>
                        </a:spcAft>
                        <a:buNone/>
                      </a:pPr>
                      <a:r>
                        <a:rPr lang="en-GB"/>
                        <a:t>Equipment Shipping &amp; Logistics (within Spain, small int'l as needed)</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36575">
                <a:tc>
                  <a:txBody>
                    <a:bodyPr/>
                    <a:lstStyle/>
                    <a:p>
                      <a:pPr indent="0" lvl="0" marL="0" rtl="0" algn="l">
                        <a:lnSpc>
                          <a:spcPct val="100000"/>
                        </a:lnSpc>
                        <a:spcBef>
                          <a:spcPts val="0"/>
                        </a:spcBef>
                        <a:spcAft>
                          <a:spcPts val="0"/>
                        </a:spcAft>
                        <a:buNone/>
                      </a:pPr>
                      <a:r>
                        <a:rPr b="1" lang="en-GB"/>
                        <a:t>Total Travel &amp; Logistics</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60.000</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89" name="Google Shape;289;p34"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90" name="Google Shape;290;p34"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5"/>
          <p:cNvSpPr txBox="1"/>
          <p:nvPr>
            <p:ph type="title"/>
          </p:nvPr>
        </p:nvSpPr>
        <p:spPr>
          <a:xfrm>
            <a:off x="0" y="180000"/>
            <a:ext cx="9144000" cy="540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SzPts val="891"/>
              <a:buNone/>
            </a:pPr>
            <a:r>
              <a:rPr lang="en-GB" sz="2626"/>
              <a:t>Annex: Costs - Regulatory and Compliance</a:t>
            </a:r>
            <a:endParaRPr sz="2626"/>
          </a:p>
        </p:txBody>
      </p:sp>
      <p:graphicFrame>
        <p:nvGraphicFramePr>
          <p:cNvPr id="296" name="Google Shape;296;p35"/>
          <p:cNvGraphicFramePr/>
          <p:nvPr/>
        </p:nvGraphicFramePr>
        <p:xfrm>
          <a:off x="180000" y="1080025"/>
          <a:ext cx="3000000" cy="3000000"/>
        </p:xfrm>
        <a:graphic>
          <a:graphicData uri="http://schemas.openxmlformats.org/drawingml/2006/table">
            <a:tbl>
              <a:tblPr>
                <a:noFill/>
                <a:tableStyleId>{422E82E1-E401-4E19-AE36-6CE173647CE0}</a:tableStyleId>
              </a:tblPr>
              <a:tblGrid>
                <a:gridCol w="6267750"/>
                <a:gridCol w="2516250"/>
              </a:tblGrid>
              <a:tr h="7250">
                <a:tc>
                  <a:txBody>
                    <a:bodyPr/>
                    <a:lstStyle/>
                    <a:p>
                      <a:pPr indent="0" lvl="0" marL="0" rtl="0" algn="l">
                        <a:lnSpc>
                          <a:spcPct val="100000"/>
                        </a:lnSpc>
                        <a:spcBef>
                          <a:spcPts val="0"/>
                        </a:spcBef>
                        <a:spcAft>
                          <a:spcPts val="0"/>
                        </a:spcAft>
                        <a:buNone/>
                      </a:pPr>
                      <a:r>
                        <a:rPr b="1" lang="en-GB"/>
                        <a:t>Item</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Cost (EUR)</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7250">
                <a:tc>
                  <a:txBody>
                    <a:bodyPr/>
                    <a:lstStyle/>
                    <a:p>
                      <a:pPr indent="0" lvl="0" marL="0" rtl="0" algn="l">
                        <a:lnSpc>
                          <a:spcPct val="100000"/>
                        </a:lnSpc>
                        <a:spcBef>
                          <a:spcPts val="0"/>
                        </a:spcBef>
                        <a:spcAft>
                          <a:spcPts val="0"/>
                        </a:spcAft>
                        <a:buNone/>
                      </a:pPr>
                      <a:r>
                        <a:rPr lang="en-GB"/>
                        <a:t>Certification &amp; Permitting</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35.000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7250">
                <a:tc>
                  <a:txBody>
                    <a:bodyPr/>
                    <a:lstStyle/>
                    <a:p>
                      <a:pPr indent="0" lvl="0" marL="0" rtl="0" algn="l">
                        <a:lnSpc>
                          <a:spcPct val="100000"/>
                        </a:lnSpc>
                        <a:spcBef>
                          <a:spcPts val="0"/>
                        </a:spcBef>
                        <a:spcAft>
                          <a:spcPts val="0"/>
                        </a:spcAft>
                        <a:buNone/>
                      </a:pPr>
                      <a:r>
                        <a:rPr lang="en-GB"/>
                        <a:t>Legal &amp; Consulting</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25.000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7250">
                <a:tc>
                  <a:txBody>
                    <a:bodyPr/>
                    <a:lstStyle/>
                    <a:p>
                      <a:pPr indent="0" lvl="0" marL="0" rtl="0" algn="l">
                        <a:lnSpc>
                          <a:spcPct val="100000"/>
                        </a:lnSpc>
                        <a:spcBef>
                          <a:spcPts val="0"/>
                        </a:spcBef>
                        <a:spcAft>
                          <a:spcPts val="0"/>
                        </a:spcAft>
                        <a:buNone/>
                      </a:pPr>
                      <a:r>
                        <a:rPr lang="en-GB"/>
                        <a:t>Environmental Assessments</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20.000</a:t>
                      </a:r>
                      <a:endParaRPr/>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7250">
                <a:tc>
                  <a:txBody>
                    <a:bodyPr/>
                    <a:lstStyle/>
                    <a:p>
                      <a:pPr indent="0" lvl="0" marL="0" rtl="0" algn="l">
                        <a:lnSpc>
                          <a:spcPct val="100000"/>
                        </a:lnSpc>
                        <a:spcBef>
                          <a:spcPts val="0"/>
                        </a:spcBef>
                        <a:spcAft>
                          <a:spcPts val="0"/>
                        </a:spcAft>
                        <a:buNone/>
                      </a:pPr>
                      <a:r>
                        <a:rPr b="1" lang="en-GB"/>
                        <a:t>Total Regulatory &amp; Compliance</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80.000</a:t>
                      </a:r>
                      <a:endParaRPr b="1"/>
                    </a:p>
                  </a:txBody>
                  <a:tcPr marT="0" marB="0" marR="0" marL="756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297" name="Google Shape;297;p35"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298" name="Google Shape;298;p35"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6"/>
          <p:cNvSpPr txBox="1"/>
          <p:nvPr>
            <p:ph type="title"/>
          </p:nvPr>
        </p:nvSpPr>
        <p:spPr>
          <a:xfrm>
            <a:off x="0" y="180000"/>
            <a:ext cx="9144000" cy="540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GB" sz="2240"/>
              <a:t>Annex: Costs - </a:t>
            </a:r>
            <a:r>
              <a:rPr lang="en-GB" sz="2240"/>
              <a:t>Marketing &amp; Business Development</a:t>
            </a:r>
            <a:endParaRPr sz="2240"/>
          </a:p>
        </p:txBody>
      </p:sp>
      <p:graphicFrame>
        <p:nvGraphicFramePr>
          <p:cNvPr id="304" name="Google Shape;304;p36"/>
          <p:cNvGraphicFramePr/>
          <p:nvPr/>
        </p:nvGraphicFramePr>
        <p:xfrm>
          <a:off x="180000" y="1080000"/>
          <a:ext cx="3000000" cy="3000000"/>
        </p:xfrm>
        <a:graphic>
          <a:graphicData uri="http://schemas.openxmlformats.org/drawingml/2006/table">
            <a:tbl>
              <a:tblPr>
                <a:noFill/>
                <a:tableStyleId>{422E82E1-E401-4E19-AE36-6CE173647CE0}</a:tableStyleId>
              </a:tblPr>
              <a:tblGrid>
                <a:gridCol w="5901750"/>
                <a:gridCol w="2882250"/>
              </a:tblGrid>
              <a:tr h="1675">
                <a:tc>
                  <a:txBody>
                    <a:bodyPr/>
                    <a:lstStyle/>
                    <a:p>
                      <a:pPr indent="0" lvl="0" marL="0" rtl="0" algn="l">
                        <a:lnSpc>
                          <a:spcPct val="100000"/>
                        </a:lnSpc>
                        <a:spcBef>
                          <a:spcPts val="0"/>
                        </a:spcBef>
                        <a:spcAft>
                          <a:spcPts val="0"/>
                        </a:spcAft>
                        <a:buNone/>
                      </a:pPr>
                      <a:r>
                        <a:rPr b="1" lang="en-GB"/>
                        <a:t>Item</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Cost (EUR)</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r h="1675">
                <a:tc>
                  <a:txBody>
                    <a:bodyPr/>
                    <a:lstStyle/>
                    <a:p>
                      <a:pPr indent="0" lvl="0" marL="0" rtl="0" algn="l">
                        <a:lnSpc>
                          <a:spcPct val="100000"/>
                        </a:lnSpc>
                        <a:spcBef>
                          <a:spcPts val="0"/>
                        </a:spcBef>
                        <a:spcAft>
                          <a:spcPts val="0"/>
                        </a:spcAft>
                        <a:buNone/>
                      </a:pPr>
                      <a:r>
                        <a:rPr lang="en-GB"/>
                        <a:t>Website &amp; Branding</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10.000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675">
                <a:tc>
                  <a:txBody>
                    <a:bodyPr/>
                    <a:lstStyle/>
                    <a:p>
                      <a:pPr indent="0" lvl="0" marL="0" rtl="0" algn="l">
                        <a:lnSpc>
                          <a:spcPct val="100000"/>
                        </a:lnSpc>
                        <a:spcBef>
                          <a:spcPts val="0"/>
                        </a:spcBef>
                        <a:spcAft>
                          <a:spcPts val="0"/>
                        </a:spcAft>
                        <a:buNone/>
                      </a:pPr>
                      <a:r>
                        <a:rPr lang="en-GB"/>
                        <a:t>Investor &amp; Client Outreach</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15.000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675">
                <a:tc>
                  <a:txBody>
                    <a:bodyPr/>
                    <a:lstStyle/>
                    <a:p>
                      <a:pPr indent="0" lvl="0" marL="0" rtl="0" algn="l">
                        <a:lnSpc>
                          <a:spcPct val="100000"/>
                        </a:lnSpc>
                        <a:spcBef>
                          <a:spcPts val="0"/>
                        </a:spcBef>
                        <a:spcAft>
                          <a:spcPts val="0"/>
                        </a:spcAft>
                        <a:buNone/>
                      </a:pPr>
                      <a:r>
                        <a:rPr lang="en-GB"/>
                        <a:t>Marketing Consulting</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GB"/>
                        <a:t>15.000</a:t>
                      </a:r>
                      <a:endParaRPr/>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dk1"/>
                    </a:solidFill>
                  </a:tcPr>
                </a:tc>
              </a:tr>
              <a:tr h="1675">
                <a:tc>
                  <a:txBody>
                    <a:bodyPr/>
                    <a:lstStyle/>
                    <a:p>
                      <a:pPr indent="0" lvl="0" marL="0" rtl="0" algn="l">
                        <a:lnSpc>
                          <a:spcPct val="100000"/>
                        </a:lnSpc>
                        <a:spcBef>
                          <a:spcPts val="0"/>
                        </a:spcBef>
                        <a:spcAft>
                          <a:spcPts val="0"/>
                        </a:spcAft>
                        <a:buNone/>
                      </a:pPr>
                      <a:r>
                        <a:rPr b="1" lang="en-GB"/>
                        <a:t>Total Marketing &amp; BizDev</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c>
                  <a:txBody>
                    <a:bodyPr/>
                    <a:lstStyle/>
                    <a:p>
                      <a:pPr indent="0" lvl="0" marL="0" rtl="0" algn="l">
                        <a:lnSpc>
                          <a:spcPct val="100000"/>
                        </a:lnSpc>
                        <a:spcBef>
                          <a:spcPts val="0"/>
                        </a:spcBef>
                        <a:spcAft>
                          <a:spcPts val="0"/>
                        </a:spcAft>
                        <a:buNone/>
                      </a:pPr>
                      <a:r>
                        <a:rPr b="1" lang="en-GB"/>
                        <a:t>40.000</a:t>
                      </a:r>
                      <a:endParaRPr b="1"/>
                    </a:p>
                  </a:txBody>
                  <a:tcPr marT="0" marB="0" marR="0" marL="76200" anchor="b">
                    <a:lnL cap="flat" cmpd="sng" w="9525">
                      <a:solidFill>
                        <a:srgbClr val="DDDDDD"/>
                      </a:solidFill>
                      <a:prstDash val="solid"/>
                      <a:round/>
                      <a:headEnd len="sm" w="sm" type="none"/>
                      <a:tailEnd len="sm" w="sm" type="none"/>
                    </a:lnL>
                    <a:lnR cap="flat" cmpd="sng" w="9525">
                      <a:solidFill>
                        <a:srgbClr val="DDDDDD"/>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rgbClr val="F4F4F4"/>
                    </a:solidFill>
                  </a:tcPr>
                </a:tc>
              </a:tr>
            </a:tbl>
          </a:graphicData>
        </a:graphic>
      </p:graphicFrame>
      <p:pic>
        <p:nvPicPr>
          <p:cNvPr id="305" name="Google Shape;305;p36"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306" name="Google Shape;306;p36" title="single_flower_logo.png"/>
          <p:cNvPicPr preferRelativeResize="0"/>
          <p:nvPr/>
        </p:nvPicPr>
        <p:blipFill>
          <a:blip r:embed="rId3">
            <a:alphaModFix/>
          </a:blip>
          <a:stretch>
            <a:fillRect/>
          </a:stretch>
        </p:blipFill>
        <p:spPr>
          <a:xfrm>
            <a:off x="8423992" y="18000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graphicFrame>
        <p:nvGraphicFramePr>
          <p:cNvPr id="311" name="Google Shape;311;p37"/>
          <p:cNvGraphicFramePr/>
          <p:nvPr/>
        </p:nvGraphicFramePr>
        <p:xfrm>
          <a:off x="3640950" y="0"/>
          <a:ext cx="3000000" cy="3000000"/>
        </p:xfrm>
        <a:graphic>
          <a:graphicData uri="http://schemas.openxmlformats.org/drawingml/2006/table">
            <a:tbl>
              <a:tblPr>
                <a:noFill/>
                <a:tableStyleId>{422E82E1-E401-4E19-AE36-6CE173647CE0}</a:tableStyleId>
              </a:tblPr>
              <a:tblGrid>
                <a:gridCol w="1331375"/>
                <a:gridCol w="2535925"/>
                <a:gridCol w="1635750"/>
              </a:tblGrid>
              <a:tr h="104975">
                <a:tc>
                  <a:txBody>
                    <a:bodyPr/>
                    <a:lstStyle/>
                    <a:p>
                      <a:pPr indent="0" lvl="0" marL="0" rtl="0" algn="l">
                        <a:lnSpc>
                          <a:spcPct val="115000"/>
                        </a:lnSpc>
                        <a:spcBef>
                          <a:spcPts val="0"/>
                        </a:spcBef>
                        <a:spcAft>
                          <a:spcPts val="0"/>
                        </a:spcAft>
                        <a:buNone/>
                      </a:pPr>
                      <a:r>
                        <a:rPr b="1" lang="en-GB" sz="500">
                          <a:solidFill>
                            <a:schemeClr val="dk1"/>
                          </a:solidFill>
                        </a:rPr>
                        <a:t>Category</a:t>
                      </a:r>
                      <a:endParaRPr b="1"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500">
                          <a:solidFill>
                            <a:schemeClr val="dk1"/>
                          </a:solidFill>
                        </a:rPr>
                        <a:t>Item / Role</a:t>
                      </a:r>
                      <a:endParaRPr b="1"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500">
                          <a:solidFill>
                            <a:schemeClr val="dk1"/>
                          </a:solidFill>
                        </a:rPr>
                        <a:t>Cost (EUR)</a:t>
                      </a:r>
                      <a:endParaRPr b="1"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20">
                  <a:txBody>
                    <a:bodyPr/>
                    <a:lstStyle/>
                    <a:p>
                      <a:pPr indent="0" lvl="0" marL="0" rtl="0" algn="l">
                        <a:lnSpc>
                          <a:spcPct val="115000"/>
                        </a:lnSpc>
                        <a:spcBef>
                          <a:spcPts val="0"/>
                        </a:spcBef>
                        <a:spcAft>
                          <a:spcPts val="0"/>
                        </a:spcAft>
                        <a:buNone/>
                      </a:pPr>
                      <a:r>
                        <a:rPr lang="en-GB" sz="500">
                          <a:solidFill>
                            <a:schemeClr val="dk1"/>
                          </a:solidFill>
                        </a:rPr>
                        <a:t>Personnel</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President / CTO</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160,000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CEO / CFO</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160,000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Lead Software Architect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180,000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Data Scientists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160,000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Python Developers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140,000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Lead Mechanical/Electronic/IoT Engineer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170,000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Mechanical/Electronic/IoT Engineers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60,000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Lead Ecosystem Engineer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160,000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Ecosystem Engineers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Front-end Developer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65,000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QA Engineer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Agronomy Consultant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Operations Manager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75,000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Project Manager</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37,500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Head of Sales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45,000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Head of Marketing</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42,500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Sales Representatives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ACES Specialist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NOC Operators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Administrative Staff</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50,000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5">
                  <a:txBody>
                    <a:bodyPr/>
                    <a:lstStyle/>
                    <a:p>
                      <a:pPr indent="0" lvl="0" marL="0" rtl="0" algn="l">
                        <a:lnSpc>
                          <a:spcPct val="115000"/>
                        </a:lnSpc>
                        <a:spcBef>
                          <a:spcPts val="0"/>
                        </a:spcBef>
                        <a:spcAft>
                          <a:spcPts val="0"/>
                        </a:spcAft>
                        <a:buNone/>
                      </a:pPr>
                      <a:r>
                        <a:rPr lang="en-GB" sz="500">
                          <a:solidFill>
                            <a:schemeClr val="dk1"/>
                          </a:solidFill>
                        </a:rPr>
                        <a:t>Materials &amp; Equipment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Computers &amp; Software Licenses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Robotics Hardware Prototypes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75,000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IoT &amp; Networking Equipment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40,000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Pilot Deployment Equipment (Spain)</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90,000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Biological &amp; Agricultural Inputs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5">
                  <a:txBody>
                    <a:bodyPr/>
                    <a:lstStyle/>
                    <a:p>
                      <a:pPr indent="0" lvl="0" marL="0" rtl="0" algn="l">
                        <a:lnSpc>
                          <a:spcPct val="115000"/>
                        </a:lnSpc>
                        <a:spcBef>
                          <a:spcPts val="0"/>
                        </a:spcBef>
                        <a:spcAft>
                          <a:spcPts val="0"/>
                        </a:spcAft>
                        <a:buNone/>
                      </a:pPr>
                      <a:r>
                        <a:rPr lang="en-GB" sz="500">
                          <a:solidFill>
                            <a:schemeClr val="dk1"/>
                          </a:solidFill>
                        </a:rPr>
                        <a:t>Facilities &amp; Land (HQ + Pilot)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HQ &amp; Experimental Farm (1–2 ha, near city, 2-year rent)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Facility Setup &amp; Adaptation (office, workshop)</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Site Infrastructure Prep (HQ)</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Pilot Farm (20–50 ha, rural, 1-year rent)</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Pilot Farm Infrastructure &amp; Site Prep</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2">
                  <a:txBody>
                    <a:bodyPr/>
                    <a:lstStyle/>
                    <a:p>
                      <a:pPr indent="0" lvl="0" marL="0" rtl="0" algn="l">
                        <a:lnSpc>
                          <a:spcPct val="115000"/>
                        </a:lnSpc>
                        <a:spcBef>
                          <a:spcPts val="0"/>
                        </a:spcBef>
                        <a:spcAft>
                          <a:spcPts val="0"/>
                        </a:spcAft>
                        <a:buNone/>
                      </a:pPr>
                      <a:r>
                        <a:rPr lang="en-GB" sz="500">
                          <a:solidFill>
                            <a:schemeClr val="dk1"/>
                          </a:solidFill>
                        </a:rPr>
                        <a:t>Travel &amp; Logistics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Regional Travel &amp; Accommodations (team, conferences)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40,000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Equipment Shipping &amp; Logistics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3">
                  <a:txBody>
                    <a:bodyPr/>
                    <a:lstStyle/>
                    <a:p>
                      <a:pPr indent="0" lvl="0" marL="0" rtl="0" algn="l">
                        <a:lnSpc>
                          <a:spcPct val="115000"/>
                        </a:lnSpc>
                        <a:spcBef>
                          <a:spcPts val="0"/>
                        </a:spcBef>
                        <a:spcAft>
                          <a:spcPts val="0"/>
                        </a:spcAft>
                        <a:buNone/>
                      </a:pPr>
                      <a:r>
                        <a:rPr lang="en-GB" sz="500">
                          <a:solidFill>
                            <a:schemeClr val="dk1"/>
                          </a:solidFill>
                        </a:rPr>
                        <a:t>Regulatory &amp; Compliance</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Certification &amp; Permitting</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35,000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Legal &amp; Consulting</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Environmental Assessments</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rowSpan="3">
                  <a:txBody>
                    <a:bodyPr/>
                    <a:lstStyle/>
                    <a:p>
                      <a:pPr indent="0" lvl="0" marL="0" rtl="0" algn="l">
                        <a:lnSpc>
                          <a:spcPct val="115000"/>
                        </a:lnSpc>
                        <a:spcBef>
                          <a:spcPts val="0"/>
                        </a:spcBef>
                        <a:spcAft>
                          <a:spcPts val="0"/>
                        </a:spcAft>
                        <a:buNone/>
                      </a:pPr>
                      <a:r>
                        <a:rPr lang="en-GB" sz="500">
                          <a:solidFill>
                            <a:schemeClr val="dk1"/>
                          </a:solidFill>
                        </a:rPr>
                        <a:t>Marketing &amp; Business Dev</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Website &amp; Branding</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10,000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Investor &amp; Client Outreach</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vMerge="1"/>
                <a:tc>
                  <a:txBody>
                    <a:bodyPr/>
                    <a:lstStyle/>
                    <a:p>
                      <a:pPr indent="0" lvl="0" marL="0" rtl="0" algn="l">
                        <a:lnSpc>
                          <a:spcPct val="115000"/>
                        </a:lnSpc>
                        <a:spcBef>
                          <a:spcPts val="0"/>
                        </a:spcBef>
                        <a:spcAft>
                          <a:spcPts val="0"/>
                        </a:spcAft>
                        <a:buNone/>
                      </a:pPr>
                      <a:r>
                        <a:rPr lang="en-GB" sz="500">
                          <a:solidFill>
                            <a:schemeClr val="dk1"/>
                          </a:solidFill>
                        </a:rPr>
                        <a:t>Marketing Consulting</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15,000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a:txBody>
                    <a:bodyPr/>
                    <a:lstStyle/>
                    <a:p>
                      <a:pPr indent="0" lvl="0" marL="0" rtl="0" algn="l">
                        <a:lnSpc>
                          <a:spcPct val="115000"/>
                        </a:lnSpc>
                        <a:spcBef>
                          <a:spcPts val="0"/>
                        </a:spcBef>
                        <a:spcAft>
                          <a:spcPts val="0"/>
                        </a:spcAft>
                        <a:buNone/>
                      </a:pPr>
                      <a:r>
                        <a:rPr lang="en-GB" sz="500">
                          <a:solidFill>
                            <a:schemeClr val="dk1"/>
                          </a:solidFill>
                        </a:rPr>
                        <a:t>Contingency (10%)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Contingency</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222,500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4975">
                <a:tc>
                  <a:txBody>
                    <a:bodyPr/>
                    <a:lstStyle/>
                    <a:p>
                      <a:pPr indent="0" lvl="0" marL="0" rtl="0" algn="l">
                        <a:lnSpc>
                          <a:spcPct val="115000"/>
                        </a:lnSpc>
                        <a:spcBef>
                          <a:spcPts val="0"/>
                        </a:spcBef>
                        <a:spcAft>
                          <a:spcPts val="0"/>
                        </a:spcAft>
                        <a:buNone/>
                      </a:pPr>
                      <a:r>
                        <a:rPr lang="en-GB" sz="500">
                          <a:solidFill>
                            <a:schemeClr val="dk1"/>
                          </a:solidFill>
                        </a:rPr>
                        <a:t>Grand Total</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500">
                          <a:solidFill>
                            <a:schemeClr val="dk1"/>
                          </a:solidFill>
                        </a:rPr>
                        <a:t>2,447,500</a:t>
                      </a:r>
                      <a:endParaRPr sz="500">
                        <a:solidFill>
                          <a:schemeClr val="dk1"/>
                        </a:solidFill>
                      </a:endParaRPr>
                    </a:p>
                  </a:txBody>
                  <a:tcPr marT="19050" marB="19050" marR="28575" marL="285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12" name="Google Shape;312;p37"/>
          <p:cNvSpPr txBox="1"/>
          <p:nvPr>
            <p:ph type="title"/>
          </p:nvPr>
        </p:nvSpPr>
        <p:spPr>
          <a:xfrm>
            <a:off x="0" y="0"/>
            <a:ext cx="3072000" cy="51435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GB" sz="2640"/>
              <a:t>Annex: Costs - Full Breakdown</a:t>
            </a:r>
            <a:endParaRPr sz="2640"/>
          </a:p>
        </p:txBody>
      </p:sp>
      <p:pic>
        <p:nvPicPr>
          <p:cNvPr id="313" name="Google Shape;313;p37" title="single_flower_logo.png"/>
          <p:cNvPicPr preferRelativeResize="0"/>
          <p:nvPr/>
        </p:nvPicPr>
        <p:blipFill>
          <a:blip r:embed="rId3">
            <a:alphaModFix/>
          </a:blip>
          <a:stretch>
            <a:fillRect/>
          </a:stretch>
        </p:blipFill>
        <p:spPr>
          <a:xfrm>
            <a:off x="1265992" y="1510275"/>
            <a:ext cx="540000" cy="540000"/>
          </a:xfrm>
          <a:prstGeom prst="rect">
            <a:avLst/>
          </a:prstGeom>
          <a:noFill/>
          <a:ln>
            <a:noFill/>
          </a:ln>
          <a:effectLst>
            <a:outerShdw blurRad="57150" rotWithShape="0" algn="bl" dir="5400000" dist="19050">
              <a:schemeClr val="dk1">
                <a:alpha val="50000"/>
              </a:schemeClr>
            </a:outerShdw>
          </a:effectLst>
        </p:spPr>
      </p:pic>
      <p:pic>
        <p:nvPicPr>
          <p:cNvPr id="314" name="Google Shape;314;p37" title="single_flower_logo.png"/>
          <p:cNvPicPr preferRelativeResize="0"/>
          <p:nvPr/>
        </p:nvPicPr>
        <p:blipFill>
          <a:blip r:embed="rId3">
            <a:alphaModFix/>
          </a:blip>
          <a:stretch>
            <a:fillRect/>
          </a:stretch>
        </p:blipFill>
        <p:spPr>
          <a:xfrm>
            <a:off x="1265992" y="3163550"/>
            <a:ext cx="540000" cy="54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191800" y="180000"/>
            <a:ext cx="3781500" cy="2468400"/>
          </a:xfrm>
          <a:prstGeom prst="rect">
            <a:avLst/>
          </a:prstGeom>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3960"/>
              <a:buFont typeface="Calibri"/>
              <a:buNone/>
            </a:pPr>
            <a:r>
              <a:rPr b="1" lang="en-GB">
                <a:latin typeface="Comfortaa"/>
                <a:ea typeface="Comfortaa"/>
                <a:cs typeface="Comfortaa"/>
                <a:sym typeface="Comfortaa"/>
              </a:rPr>
              <a:t>Bioromes</a:t>
            </a:r>
            <a:endParaRPr b="1">
              <a:latin typeface="Comfortaa"/>
              <a:ea typeface="Comfortaa"/>
              <a:cs typeface="Comfortaa"/>
              <a:sym typeface="Comfortaa"/>
            </a:endParaRPr>
          </a:p>
          <a:p>
            <a:pPr indent="0" lvl="0" marL="0" rtl="0" algn="l">
              <a:lnSpc>
                <a:spcPct val="100000"/>
              </a:lnSpc>
              <a:spcBef>
                <a:spcPts val="0"/>
              </a:spcBef>
              <a:spcAft>
                <a:spcPts val="0"/>
              </a:spcAft>
              <a:buClr>
                <a:schemeClr val="dk1"/>
              </a:buClr>
              <a:buSzPts val="3960"/>
              <a:buFont typeface="Calibri"/>
              <a:buNone/>
            </a:pPr>
            <a:r>
              <a:t/>
            </a:r>
            <a:endParaRPr/>
          </a:p>
          <a:p>
            <a:pPr indent="0" lvl="0" marL="0" rtl="0" algn="l">
              <a:lnSpc>
                <a:spcPct val="100000"/>
              </a:lnSpc>
              <a:spcBef>
                <a:spcPts val="0"/>
              </a:spcBef>
              <a:spcAft>
                <a:spcPts val="0"/>
              </a:spcAft>
              <a:buClr>
                <a:schemeClr val="dk1"/>
              </a:buClr>
              <a:buSzPts val="3960"/>
              <a:buFont typeface="Calibri"/>
              <a:buNone/>
            </a:pPr>
            <a:r>
              <a:t/>
            </a:r>
            <a:endParaRPr sz="2600">
              <a:solidFill>
                <a:srgbClr val="66B2B2"/>
              </a:solidFill>
            </a:endParaRPr>
          </a:p>
          <a:p>
            <a:pPr indent="0" lvl="0" marL="0" rtl="0" algn="l">
              <a:lnSpc>
                <a:spcPct val="100000"/>
              </a:lnSpc>
              <a:spcBef>
                <a:spcPts val="0"/>
              </a:spcBef>
              <a:spcAft>
                <a:spcPts val="0"/>
              </a:spcAft>
              <a:buClr>
                <a:schemeClr val="dk1"/>
              </a:buClr>
              <a:buSzPts val="3960"/>
              <a:buFont typeface="Calibri"/>
              <a:buNone/>
            </a:pPr>
            <a:r>
              <a:rPr b="1" lang="en-GB" sz="2600">
                <a:solidFill>
                  <a:srgbClr val="66B2B2"/>
                </a:solidFill>
                <a:latin typeface="Comfortaa"/>
                <a:ea typeface="Comfortaa"/>
                <a:cs typeface="Comfortaa"/>
                <a:sym typeface="Comfortaa"/>
              </a:rPr>
              <a:t>Bio-Robotic</a:t>
            </a:r>
            <a:r>
              <a:rPr b="1" lang="en-GB" sz="2600">
                <a:solidFill>
                  <a:srgbClr val="66B2B2"/>
                </a:solidFill>
                <a:latin typeface="Comfortaa"/>
                <a:ea typeface="Comfortaa"/>
                <a:cs typeface="Comfortaa"/>
                <a:sym typeface="Comfortaa"/>
              </a:rPr>
              <a:t> </a:t>
            </a:r>
            <a:endParaRPr b="1" sz="2600">
              <a:solidFill>
                <a:srgbClr val="66B2B2"/>
              </a:solidFill>
              <a:latin typeface="Comfortaa"/>
              <a:ea typeface="Comfortaa"/>
              <a:cs typeface="Comfortaa"/>
              <a:sym typeface="Comfortaa"/>
            </a:endParaRPr>
          </a:p>
          <a:p>
            <a:pPr indent="0" lvl="0" marL="0" rtl="0" algn="l">
              <a:lnSpc>
                <a:spcPct val="100000"/>
              </a:lnSpc>
              <a:spcBef>
                <a:spcPts val="0"/>
              </a:spcBef>
              <a:spcAft>
                <a:spcPts val="0"/>
              </a:spcAft>
              <a:buClr>
                <a:schemeClr val="dk1"/>
              </a:buClr>
              <a:buSzPts val="3960"/>
              <a:buFont typeface="Calibri"/>
              <a:buNone/>
            </a:pPr>
            <a:r>
              <a:rPr b="1" lang="en-GB" sz="2600">
                <a:solidFill>
                  <a:srgbClr val="66B2B2"/>
                </a:solidFill>
                <a:latin typeface="Comfortaa"/>
                <a:ea typeface="Comfortaa"/>
                <a:cs typeface="Comfortaa"/>
                <a:sym typeface="Comfortaa"/>
              </a:rPr>
              <a:t>Modular</a:t>
            </a:r>
            <a:r>
              <a:rPr b="1" lang="en-GB" sz="2600">
                <a:solidFill>
                  <a:srgbClr val="66B2B2"/>
                </a:solidFill>
                <a:latin typeface="Comfortaa"/>
                <a:ea typeface="Comfortaa"/>
                <a:cs typeface="Comfortaa"/>
                <a:sym typeface="Comfortaa"/>
              </a:rPr>
              <a:t> </a:t>
            </a:r>
            <a:endParaRPr b="1" sz="2600">
              <a:solidFill>
                <a:srgbClr val="66B2B2"/>
              </a:solidFill>
              <a:latin typeface="Comfortaa"/>
              <a:ea typeface="Comfortaa"/>
              <a:cs typeface="Comfortaa"/>
              <a:sym typeface="Comfortaa"/>
            </a:endParaRPr>
          </a:p>
          <a:p>
            <a:pPr indent="0" lvl="0" marL="0" rtl="0" algn="l">
              <a:lnSpc>
                <a:spcPct val="100000"/>
              </a:lnSpc>
              <a:spcBef>
                <a:spcPts val="0"/>
              </a:spcBef>
              <a:spcAft>
                <a:spcPts val="0"/>
              </a:spcAft>
              <a:buClr>
                <a:schemeClr val="dk1"/>
              </a:buClr>
              <a:buSzPts val="3960"/>
              <a:buFont typeface="Calibri"/>
              <a:buNone/>
            </a:pPr>
            <a:r>
              <a:rPr b="1" lang="en-GB" sz="2600">
                <a:solidFill>
                  <a:srgbClr val="66B2B2"/>
                </a:solidFill>
                <a:latin typeface="Comfortaa"/>
                <a:ea typeface="Comfortaa"/>
                <a:cs typeface="Comfortaa"/>
                <a:sym typeface="Comfortaa"/>
              </a:rPr>
              <a:t>Ecosystems</a:t>
            </a:r>
            <a:endParaRPr b="1" sz="2600">
              <a:solidFill>
                <a:srgbClr val="66B2B2"/>
              </a:solidFill>
              <a:latin typeface="Comfortaa"/>
              <a:ea typeface="Comfortaa"/>
              <a:cs typeface="Comfortaa"/>
              <a:sym typeface="Comfortaa"/>
            </a:endParaRPr>
          </a:p>
        </p:txBody>
      </p:sp>
      <p:sp>
        <p:nvSpPr>
          <p:cNvPr id="81" name="Google Shape;81;p16"/>
          <p:cNvSpPr txBox="1"/>
          <p:nvPr>
            <p:ph idx="1" type="body"/>
          </p:nvPr>
        </p:nvSpPr>
        <p:spPr>
          <a:xfrm>
            <a:off x="78700" y="3097575"/>
            <a:ext cx="4014000" cy="1788900"/>
          </a:xfrm>
          <a:prstGeom prst="rect">
            <a:avLst/>
          </a:prstGeom>
        </p:spPr>
        <p:txBody>
          <a:bodyPr anchorCtr="0" anchor="t" bIns="45700" lIns="91425" spcFirstLastPara="1" rIns="91425" wrap="square" tIns="45700">
            <a:noAutofit/>
          </a:bodyPr>
          <a:lstStyle/>
          <a:p>
            <a:pPr indent="-241300" lvl="0" marL="342900" rtl="0" algn="l">
              <a:spcBef>
                <a:spcPts val="0"/>
              </a:spcBef>
              <a:spcAft>
                <a:spcPts val="0"/>
              </a:spcAft>
              <a:buClr>
                <a:schemeClr val="dk1"/>
              </a:buClr>
              <a:buSzPts val="1600"/>
              <a:buChar char="⁕"/>
            </a:pPr>
            <a:r>
              <a:rPr lang="en-GB" sz="1600">
                <a:solidFill>
                  <a:schemeClr val="dk1"/>
                </a:solidFill>
                <a:latin typeface="Arial"/>
                <a:ea typeface="Arial"/>
                <a:cs typeface="Arial"/>
                <a:sym typeface="Arial"/>
              </a:rPr>
              <a:t>The farm as an AI-driven ecosystem</a:t>
            </a:r>
            <a:endParaRPr sz="1600">
              <a:latin typeface="Arial"/>
              <a:ea typeface="Arial"/>
              <a:cs typeface="Arial"/>
              <a:sym typeface="Arial"/>
            </a:endParaRPr>
          </a:p>
          <a:p>
            <a:pPr indent="-241300" lvl="0" marL="342900" rtl="0" algn="l">
              <a:spcBef>
                <a:spcPts val="640"/>
              </a:spcBef>
              <a:spcAft>
                <a:spcPts val="0"/>
              </a:spcAft>
              <a:buClr>
                <a:schemeClr val="dk1"/>
              </a:buClr>
              <a:buSzPts val="1600"/>
              <a:buChar char="⁕"/>
            </a:pPr>
            <a:r>
              <a:rPr lang="en-GB" sz="1600">
                <a:solidFill>
                  <a:schemeClr val="dk1"/>
                </a:solidFill>
                <a:latin typeface="Arial"/>
                <a:ea typeface="Arial"/>
                <a:cs typeface="Arial"/>
                <a:sym typeface="Arial"/>
              </a:rPr>
              <a:t>High Resolution Monitoring</a:t>
            </a:r>
            <a:endParaRPr sz="1600">
              <a:solidFill>
                <a:schemeClr val="dk1"/>
              </a:solidFill>
              <a:latin typeface="Arial"/>
              <a:ea typeface="Arial"/>
              <a:cs typeface="Arial"/>
              <a:sym typeface="Arial"/>
            </a:endParaRPr>
          </a:p>
          <a:p>
            <a:pPr indent="-241300" lvl="0" marL="342900" rtl="0" algn="l">
              <a:spcBef>
                <a:spcPts val="640"/>
              </a:spcBef>
              <a:spcAft>
                <a:spcPts val="0"/>
              </a:spcAft>
              <a:buClr>
                <a:schemeClr val="dk1"/>
              </a:buClr>
              <a:buSzPts val="1600"/>
              <a:buChar char="⁕"/>
            </a:pPr>
            <a:r>
              <a:rPr lang="en-GB" sz="1600">
                <a:solidFill>
                  <a:schemeClr val="dk1"/>
                </a:solidFill>
                <a:latin typeface="Arial"/>
                <a:ea typeface="Arial"/>
                <a:cs typeface="Arial"/>
                <a:sym typeface="Arial"/>
              </a:rPr>
              <a:t>Robotic modules integration</a:t>
            </a:r>
            <a:endParaRPr sz="1600">
              <a:solidFill>
                <a:schemeClr val="dk1"/>
              </a:solidFill>
              <a:latin typeface="Arial"/>
              <a:ea typeface="Arial"/>
              <a:cs typeface="Arial"/>
              <a:sym typeface="Arial"/>
            </a:endParaRPr>
          </a:p>
          <a:p>
            <a:pPr indent="-241300" lvl="0" marL="342900" rtl="0" algn="l">
              <a:spcBef>
                <a:spcPts val="640"/>
              </a:spcBef>
              <a:spcAft>
                <a:spcPts val="1200"/>
              </a:spcAft>
              <a:buClr>
                <a:schemeClr val="dk1"/>
              </a:buClr>
              <a:buSzPts val="1600"/>
              <a:buChar char="⁕"/>
            </a:pPr>
            <a:r>
              <a:rPr lang="en-GB" sz="1600">
                <a:solidFill>
                  <a:schemeClr val="dk1"/>
                </a:solidFill>
                <a:latin typeface="Arial"/>
                <a:ea typeface="Arial"/>
                <a:cs typeface="Arial"/>
                <a:sym typeface="Arial"/>
              </a:rPr>
              <a:t>Adaptable to changing conditions and purposes</a:t>
            </a:r>
            <a:endParaRPr sz="1600">
              <a:latin typeface="Arial"/>
              <a:ea typeface="Arial"/>
              <a:cs typeface="Arial"/>
              <a:sym typeface="Arial"/>
            </a:endParaRPr>
          </a:p>
        </p:txBody>
      </p:sp>
      <p:pic>
        <p:nvPicPr>
          <p:cNvPr id="82" name="Google Shape;82;p16"/>
          <p:cNvPicPr preferRelativeResize="0"/>
          <p:nvPr/>
        </p:nvPicPr>
        <p:blipFill>
          <a:blip r:embed="rId3">
            <a:alphaModFix/>
          </a:blip>
          <a:stretch>
            <a:fillRect/>
          </a:stretch>
        </p:blipFill>
        <p:spPr>
          <a:xfrm>
            <a:off x="4180525" y="180000"/>
            <a:ext cx="4783475" cy="4783501"/>
          </a:xfrm>
          <a:prstGeom prst="rect">
            <a:avLst/>
          </a:prstGeom>
          <a:noFill/>
          <a:ln>
            <a:noFill/>
          </a:ln>
        </p:spPr>
      </p:pic>
      <p:pic>
        <p:nvPicPr>
          <p:cNvPr id="83" name="Google Shape;83;p16" title="single_flower_logo.png"/>
          <p:cNvPicPr preferRelativeResize="0"/>
          <p:nvPr/>
        </p:nvPicPr>
        <p:blipFill>
          <a:blip r:embed="rId4">
            <a:alphaModFix/>
          </a:blip>
          <a:stretch>
            <a:fillRect/>
          </a:stretch>
        </p:blipFill>
        <p:spPr>
          <a:xfrm>
            <a:off x="1902542" y="900000"/>
            <a:ext cx="360000" cy="360000"/>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nvSpPr>
        <p:spPr>
          <a:xfrm>
            <a:off x="2457900" y="2042900"/>
            <a:ext cx="4228200" cy="9252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0"/>
              </a:spcBef>
              <a:spcAft>
                <a:spcPts val="0"/>
              </a:spcAft>
              <a:buNone/>
            </a:pPr>
            <a:r>
              <a:rPr b="1" lang="en-GB" sz="3200">
                <a:solidFill>
                  <a:srgbClr val="8FA154"/>
                </a:solidFill>
                <a:latin typeface="Comfortaa"/>
                <a:ea typeface="Comfortaa"/>
                <a:cs typeface="Comfortaa"/>
                <a:sym typeface="Comfortaa"/>
              </a:rPr>
              <a:t>Land</a:t>
            </a:r>
            <a:r>
              <a:rPr b="1" lang="en-GB" sz="3200">
                <a:solidFill>
                  <a:srgbClr val="FFFFFF"/>
                </a:solidFill>
                <a:latin typeface="Comfortaa"/>
                <a:ea typeface="Comfortaa"/>
                <a:cs typeface="Comfortaa"/>
                <a:sym typeface="Comfortaa"/>
              </a:rPr>
              <a:t> </a:t>
            </a:r>
            <a:r>
              <a:rPr b="1" lang="en-GB" sz="3200">
                <a:solidFill>
                  <a:srgbClr val="FFFFFF"/>
                </a:solidFill>
                <a:latin typeface="Comfortaa"/>
                <a:ea typeface="Comfortaa"/>
                <a:cs typeface="Comfortaa"/>
                <a:sym typeface="Comfortaa"/>
              </a:rPr>
              <a:t>O</a:t>
            </a:r>
            <a:r>
              <a:rPr b="1" lang="en-GB" sz="3200">
                <a:solidFill>
                  <a:srgbClr val="FFFFFF"/>
                </a:solidFill>
                <a:latin typeface="Comfortaa"/>
                <a:ea typeface="Comfortaa"/>
                <a:cs typeface="Comfortaa"/>
                <a:sym typeface="Comfortaa"/>
              </a:rPr>
              <a:t>S</a:t>
            </a:r>
            <a:endParaRPr b="1" sz="3200">
              <a:solidFill>
                <a:srgbClr val="FFFFFF"/>
              </a:solidFill>
              <a:latin typeface="Comfortaa"/>
              <a:ea typeface="Comfortaa"/>
              <a:cs typeface="Comfortaa"/>
              <a:sym typeface="Comfortaa"/>
            </a:endParaRPr>
          </a:p>
          <a:p>
            <a:pPr indent="0" lvl="0" marL="0" marR="0" rtl="0" algn="ctr">
              <a:lnSpc>
                <a:spcPct val="115000"/>
              </a:lnSpc>
              <a:spcBef>
                <a:spcPts val="0"/>
              </a:spcBef>
              <a:spcAft>
                <a:spcPts val="0"/>
              </a:spcAft>
              <a:buNone/>
            </a:pPr>
            <a:r>
              <a:rPr lang="en-GB" sz="1600">
                <a:solidFill>
                  <a:srgbClr val="FFFFFF"/>
                </a:solidFill>
                <a:latin typeface="Comfortaa Medium"/>
                <a:ea typeface="Comfortaa Medium"/>
                <a:cs typeface="Comfortaa Medium"/>
                <a:sym typeface="Comfortaa Medium"/>
              </a:rPr>
              <a:t>Unified Terrain Management Platform</a:t>
            </a:r>
            <a:endParaRPr sz="1600">
              <a:solidFill>
                <a:srgbClr val="FFFFFF"/>
              </a:solidFill>
              <a:latin typeface="Comfortaa Medium"/>
              <a:ea typeface="Comfortaa Medium"/>
              <a:cs typeface="Comfortaa Medium"/>
              <a:sym typeface="Comfortaa Medium"/>
            </a:endParaRPr>
          </a:p>
          <a:p>
            <a:pPr indent="0" lvl="0" marL="0" rtl="0" algn="l">
              <a:spcBef>
                <a:spcPts val="0"/>
              </a:spcBef>
              <a:spcAft>
                <a:spcPts val="0"/>
              </a:spcAft>
              <a:buNone/>
            </a:pPr>
            <a:r>
              <a:t/>
            </a:r>
            <a:endParaRPr sz="2500">
              <a:solidFill>
                <a:srgbClr val="105959"/>
              </a:solidFill>
              <a:latin typeface="Impact"/>
              <a:ea typeface="Impact"/>
              <a:cs typeface="Impact"/>
              <a:sym typeface="Impact"/>
            </a:endParaRPr>
          </a:p>
        </p:txBody>
      </p:sp>
      <p:sp>
        <p:nvSpPr>
          <p:cNvPr id="89" name="Google Shape;89;p17"/>
          <p:cNvSpPr/>
          <p:nvPr/>
        </p:nvSpPr>
        <p:spPr>
          <a:xfrm>
            <a:off x="180000" y="180012"/>
            <a:ext cx="2520000" cy="1440000"/>
          </a:xfrm>
          <a:prstGeom prst="roundRect">
            <a:avLst>
              <a:gd fmla="val 16667" name="adj"/>
            </a:avLst>
          </a:prstGeom>
          <a:solidFill>
            <a:srgbClr val="8FA154"/>
          </a:solid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GB" sz="1100">
                <a:solidFill>
                  <a:srgbClr val="FFFFFF"/>
                </a:solidFill>
              </a:rPr>
              <a:t>Optimization Engine (AI)</a:t>
            </a:r>
            <a:endParaRPr b="1" sz="1100">
              <a:solidFill>
                <a:srgbClr val="FFFFFF"/>
              </a:solidFill>
            </a:endParaRPr>
          </a:p>
          <a:p>
            <a:pPr indent="0" lvl="0" marL="0" rtl="0" algn="ctr">
              <a:lnSpc>
                <a:spcPct val="115000"/>
              </a:lnSpc>
              <a:spcBef>
                <a:spcPts val="200"/>
              </a:spcBef>
              <a:spcAft>
                <a:spcPts val="0"/>
              </a:spcAft>
              <a:buNone/>
            </a:pPr>
            <a:r>
              <a:t/>
            </a:r>
            <a:endParaRPr b="1" sz="1100">
              <a:solidFill>
                <a:srgbClr val="FFFFFF"/>
              </a:solidFill>
            </a:endParaRPr>
          </a:p>
          <a:p>
            <a:pPr indent="0" lvl="0" marL="0" rtl="0" algn="l">
              <a:lnSpc>
                <a:spcPct val="115000"/>
              </a:lnSpc>
              <a:spcBef>
                <a:spcPts val="200"/>
              </a:spcBef>
              <a:spcAft>
                <a:spcPts val="0"/>
              </a:spcAft>
              <a:buNone/>
            </a:pPr>
            <a:r>
              <a:rPr lang="en-GB" sz="1100">
                <a:solidFill>
                  <a:srgbClr val="FFFFFF"/>
                </a:solidFill>
              </a:rPr>
              <a:t>Analyzes all interactions within the biorome and builds a predictive model to optimize operations. </a:t>
            </a:r>
            <a:endParaRPr>
              <a:solidFill>
                <a:srgbClr val="FFFFFF"/>
              </a:solidFill>
            </a:endParaRPr>
          </a:p>
        </p:txBody>
      </p:sp>
      <p:sp>
        <p:nvSpPr>
          <p:cNvPr id="90" name="Google Shape;90;p17"/>
          <p:cNvSpPr/>
          <p:nvPr/>
        </p:nvSpPr>
        <p:spPr>
          <a:xfrm>
            <a:off x="3061800" y="3523500"/>
            <a:ext cx="2880000" cy="1440000"/>
          </a:xfrm>
          <a:prstGeom prst="roundRect">
            <a:avLst>
              <a:gd fmla="val 16667" name="adj"/>
            </a:avLst>
          </a:prstGeom>
          <a:solidFill>
            <a:srgbClr val="48561C"/>
          </a:solid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GB" sz="1100">
                <a:solidFill>
                  <a:srgbClr val="FFFFFF"/>
                </a:solidFill>
              </a:rPr>
              <a:t>Analytics </a:t>
            </a:r>
            <a:r>
              <a:rPr b="1" lang="en-GB" sz="1100">
                <a:solidFill>
                  <a:srgbClr val="FFFFFF"/>
                </a:solidFill>
              </a:rPr>
              <a:t>Engine</a:t>
            </a:r>
            <a:r>
              <a:rPr b="1" lang="en-GB" sz="1100">
                <a:solidFill>
                  <a:srgbClr val="FFFFFF"/>
                </a:solidFill>
              </a:rPr>
              <a:t> (Hybrid Data Layer)</a:t>
            </a:r>
            <a:endParaRPr b="1" sz="1100">
              <a:solidFill>
                <a:srgbClr val="FFFFFF"/>
              </a:solidFill>
            </a:endParaRPr>
          </a:p>
          <a:p>
            <a:pPr indent="0" lvl="0" marL="0" rtl="0" algn="ctr">
              <a:lnSpc>
                <a:spcPct val="115000"/>
              </a:lnSpc>
              <a:spcBef>
                <a:spcPts val="0"/>
              </a:spcBef>
              <a:spcAft>
                <a:spcPts val="0"/>
              </a:spcAft>
              <a:buNone/>
            </a:pPr>
            <a:r>
              <a:t/>
            </a:r>
            <a:endParaRPr b="1" sz="1100">
              <a:solidFill>
                <a:srgbClr val="FFFFFF"/>
              </a:solidFill>
            </a:endParaRPr>
          </a:p>
          <a:p>
            <a:pPr indent="0" lvl="0" marL="0" rtl="0" algn="l">
              <a:lnSpc>
                <a:spcPct val="115000"/>
              </a:lnSpc>
              <a:spcBef>
                <a:spcPts val="0"/>
              </a:spcBef>
              <a:spcAft>
                <a:spcPts val="0"/>
              </a:spcAft>
              <a:buNone/>
            </a:pPr>
            <a:r>
              <a:rPr lang="en-GB" sz="1100">
                <a:solidFill>
                  <a:srgbClr val="FFFFFF"/>
                </a:solidFill>
              </a:rPr>
              <a:t>Aggregates and normalizes data from biorome sensors, external sources (market, weather, regulations), and ecosystem engineers' inputs. </a:t>
            </a:r>
            <a:endParaRPr/>
          </a:p>
        </p:txBody>
      </p:sp>
      <p:sp>
        <p:nvSpPr>
          <p:cNvPr id="91" name="Google Shape;91;p17"/>
          <p:cNvSpPr/>
          <p:nvPr/>
        </p:nvSpPr>
        <p:spPr>
          <a:xfrm>
            <a:off x="6443950" y="180012"/>
            <a:ext cx="2520000" cy="1440000"/>
          </a:xfrm>
          <a:prstGeom prst="roundRect">
            <a:avLst>
              <a:gd fmla="val 16667" name="adj"/>
            </a:avLst>
          </a:prstGeom>
          <a:solidFill>
            <a:srgbClr val="667632"/>
          </a:solid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GB" sz="1100">
                <a:solidFill>
                  <a:srgbClr val="FFFFFF"/>
                </a:solidFill>
              </a:rPr>
              <a:t>Operations Engine (IoT Control)</a:t>
            </a:r>
            <a:endParaRPr b="1" sz="1100">
              <a:solidFill>
                <a:srgbClr val="FFFFFF"/>
              </a:solidFill>
            </a:endParaRPr>
          </a:p>
          <a:p>
            <a:pPr indent="0" lvl="0" marL="0" rtl="0" algn="ctr">
              <a:lnSpc>
                <a:spcPct val="115000"/>
              </a:lnSpc>
              <a:spcBef>
                <a:spcPts val="0"/>
              </a:spcBef>
              <a:spcAft>
                <a:spcPts val="0"/>
              </a:spcAft>
              <a:buNone/>
            </a:pPr>
            <a:r>
              <a:t/>
            </a:r>
            <a:endParaRPr b="1" sz="1100">
              <a:solidFill>
                <a:srgbClr val="FFFFFF"/>
              </a:solidFill>
            </a:endParaRPr>
          </a:p>
          <a:p>
            <a:pPr indent="0" lvl="0" marL="0" rtl="0" algn="l">
              <a:lnSpc>
                <a:spcPct val="115000"/>
              </a:lnSpc>
              <a:spcBef>
                <a:spcPts val="200"/>
              </a:spcBef>
              <a:spcAft>
                <a:spcPts val="0"/>
              </a:spcAft>
              <a:buNone/>
            </a:pPr>
            <a:r>
              <a:rPr lang="en-GB" sz="1100">
                <a:solidFill>
                  <a:srgbClr val="FFFFFF"/>
                </a:solidFill>
              </a:rPr>
              <a:t>Executes field operations by managing robotic modules and implementing the AI’s parameters. </a:t>
            </a:r>
            <a:endParaRPr/>
          </a:p>
        </p:txBody>
      </p:sp>
      <p:sp>
        <p:nvSpPr>
          <p:cNvPr id="92" name="Google Shape;92;p17"/>
          <p:cNvSpPr txBox="1"/>
          <p:nvPr/>
        </p:nvSpPr>
        <p:spPr>
          <a:xfrm>
            <a:off x="6804000" y="4477275"/>
            <a:ext cx="2160000" cy="308400"/>
          </a:xfrm>
          <a:prstGeom prst="rect">
            <a:avLst/>
          </a:prstGeom>
          <a:noFill/>
          <a:ln>
            <a:noFill/>
          </a:ln>
        </p:spPr>
        <p:txBody>
          <a:bodyPr anchorCtr="0" anchor="t" bIns="95400" lIns="95400" spcFirstLastPara="1" rIns="95400" wrap="square" tIns="95400">
            <a:noAutofit/>
          </a:bodyPr>
          <a:lstStyle/>
          <a:p>
            <a:pPr indent="0" lvl="0" marL="0" rtl="0" algn="l">
              <a:spcBef>
                <a:spcPts val="0"/>
              </a:spcBef>
              <a:spcAft>
                <a:spcPts val="0"/>
              </a:spcAft>
              <a:buNone/>
            </a:pPr>
            <a:r>
              <a:rPr lang="en-GB" sz="1200">
                <a:solidFill>
                  <a:srgbClr val="FFFFFF"/>
                </a:solidFill>
              </a:rPr>
              <a:t>S</a:t>
            </a:r>
            <a:r>
              <a:rPr lang="en-GB" sz="1200">
                <a:solidFill>
                  <a:srgbClr val="FFFFFF"/>
                </a:solidFill>
              </a:rPr>
              <a:t>ystem status and field data</a:t>
            </a:r>
            <a:endParaRPr sz="1900">
              <a:solidFill>
                <a:srgbClr val="FFFFFF"/>
              </a:solidFill>
            </a:endParaRPr>
          </a:p>
        </p:txBody>
      </p:sp>
      <p:sp>
        <p:nvSpPr>
          <p:cNvPr id="93" name="Google Shape;93;p17"/>
          <p:cNvSpPr txBox="1"/>
          <p:nvPr/>
        </p:nvSpPr>
        <p:spPr>
          <a:xfrm>
            <a:off x="3440625" y="294750"/>
            <a:ext cx="2731200" cy="533700"/>
          </a:xfrm>
          <a:prstGeom prst="rect">
            <a:avLst/>
          </a:prstGeom>
          <a:noFill/>
          <a:ln>
            <a:noFill/>
          </a:ln>
        </p:spPr>
        <p:txBody>
          <a:bodyPr anchorCtr="0" anchor="t" bIns="95400" lIns="95400" spcFirstLastPara="1" rIns="95400" wrap="square" tIns="95400">
            <a:noAutofit/>
          </a:bodyPr>
          <a:lstStyle/>
          <a:p>
            <a:pPr indent="0" lvl="0" marL="0" marR="0" rtl="0" algn="l">
              <a:lnSpc>
                <a:spcPct val="100000"/>
              </a:lnSpc>
              <a:spcBef>
                <a:spcPts val="0"/>
              </a:spcBef>
              <a:spcAft>
                <a:spcPts val="0"/>
              </a:spcAft>
              <a:buNone/>
            </a:pPr>
            <a:r>
              <a:rPr lang="en-GB" sz="1200">
                <a:solidFill>
                  <a:srgbClr val="FFFFFF"/>
                </a:solidFill>
              </a:rPr>
              <a:t>O</a:t>
            </a:r>
            <a:r>
              <a:rPr lang="en-GB" sz="1200">
                <a:solidFill>
                  <a:srgbClr val="FFFFFF"/>
                </a:solidFill>
              </a:rPr>
              <a:t>perational parameters for automated field e</a:t>
            </a:r>
            <a:r>
              <a:rPr lang="en-GB" sz="1200">
                <a:solidFill>
                  <a:srgbClr val="FFFFFF"/>
                </a:solidFill>
              </a:rPr>
              <a:t>x</a:t>
            </a:r>
            <a:r>
              <a:rPr lang="en-GB" sz="1200">
                <a:solidFill>
                  <a:srgbClr val="FFFFFF"/>
                </a:solidFill>
              </a:rPr>
              <a:t>ecution</a:t>
            </a:r>
            <a:endParaRPr sz="1500">
              <a:solidFill>
                <a:srgbClr val="FFFFFF"/>
              </a:solidFill>
            </a:endParaRPr>
          </a:p>
          <a:p>
            <a:pPr indent="0" lvl="0" marL="0" rtl="0" algn="l">
              <a:spcBef>
                <a:spcPts val="0"/>
              </a:spcBef>
              <a:spcAft>
                <a:spcPts val="0"/>
              </a:spcAft>
              <a:buNone/>
            </a:pPr>
            <a:r>
              <a:t/>
            </a:r>
            <a:endParaRPr sz="1200">
              <a:solidFill>
                <a:srgbClr val="000000"/>
              </a:solidFill>
            </a:endParaRPr>
          </a:p>
        </p:txBody>
      </p:sp>
      <p:cxnSp>
        <p:nvCxnSpPr>
          <p:cNvPr id="94" name="Google Shape;94;p17"/>
          <p:cNvCxnSpPr>
            <a:stCxn id="89" idx="2"/>
            <a:endCxn id="90" idx="1"/>
          </p:cNvCxnSpPr>
          <p:nvPr/>
        </p:nvCxnSpPr>
        <p:spPr>
          <a:xfrm flipH="1" rot="-5400000">
            <a:off x="939150" y="2120862"/>
            <a:ext cx="2623500" cy="1621800"/>
          </a:xfrm>
          <a:prstGeom prst="bentConnector2">
            <a:avLst/>
          </a:prstGeom>
          <a:noFill/>
          <a:ln cap="flat" cmpd="sng" w="38100">
            <a:solidFill>
              <a:srgbClr val="338080"/>
            </a:solidFill>
            <a:prstDash val="solid"/>
            <a:round/>
            <a:headEnd len="med" w="med" type="triangle"/>
            <a:tailEnd len="med" w="med" type="none"/>
          </a:ln>
        </p:spPr>
      </p:cxnSp>
      <p:cxnSp>
        <p:nvCxnSpPr>
          <p:cNvPr id="95" name="Google Shape;95;p17"/>
          <p:cNvCxnSpPr>
            <a:stCxn id="90" idx="3"/>
            <a:endCxn id="91" idx="2"/>
          </p:cNvCxnSpPr>
          <p:nvPr/>
        </p:nvCxnSpPr>
        <p:spPr>
          <a:xfrm flipH="1" rot="10800000">
            <a:off x="5941800" y="1620000"/>
            <a:ext cx="1762200" cy="2623500"/>
          </a:xfrm>
          <a:prstGeom prst="bentConnector2">
            <a:avLst/>
          </a:prstGeom>
          <a:noFill/>
          <a:ln cap="flat" cmpd="sng" w="38100">
            <a:solidFill>
              <a:srgbClr val="006666"/>
            </a:solidFill>
            <a:prstDash val="solid"/>
            <a:round/>
            <a:headEnd len="med" w="med" type="triangle"/>
            <a:tailEnd len="med" w="med" type="none"/>
          </a:ln>
        </p:spPr>
      </p:cxnSp>
      <p:sp>
        <p:nvSpPr>
          <p:cNvPr id="96" name="Google Shape;96;p17"/>
          <p:cNvSpPr txBox="1"/>
          <p:nvPr/>
        </p:nvSpPr>
        <p:spPr>
          <a:xfrm>
            <a:off x="309725" y="4477275"/>
            <a:ext cx="2485800" cy="341400"/>
          </a:xfrm>
          <a:prstGeom prst="rect">
            <a:avLst/>
          </a:prstGeom>
          <a:noFill/>
          <a:ln>
            <a:noFill/>
          </a:ln>
        </p:spPr>
        <p:txBody>
          <a:bodyPr anchorCtr="0" anchor="t" bIns="95400" lIns="95400" spcFirstLastPara="1" rIns="95400" wrap="square" tIns="95400">
            <a:noAutofit/>
          </a:bodyPr>
          <a:lstStyle/>
          <a:p>
            <a:pPr indent="0" lvl="0" marL="0" marR="0" rtl="0" algn="l">
              <a:lnSpc>
                <a:spcPct val="100000"/>
              </a:lnSpc>
              <a:spcBef>
                <a:spcPts val="0"/>
              </a:spcBef>
              <a:spcAft>
                <a:spcPts val="0"/>
              </a:spcAft>
              <a:buNone/>
            </a:pPr>
            <a:r>
              <a:rPr lang="en-GB" sz="1200">
                <a:solidFill>
                  <a:srgbClr val="FFFFFF"/>
                </a:solidFill>
              </a:rPr>
              <a:t>Processed </a:t>
            </a:r>
            <a:r>
              <a:rPr lang="en-GB" sz="1200">
                <a:solidFill>
                  <a:srgbClr val="FFFFFF"/>
                </a:solidFill>
              </a:rPr>
              <a:t>data and </a:t>
            </a:r>
            <a:r>
              <a:rPr lang="en-GB" sz="1200">
                <a:solidFill>
                  <a:srgbClr val="FFFFFF"/>
                </a:solidFill>
              </a:rPr>
              <a:t>expert inputs</a:t>
            </a:r>
            <a:endParaRPr sz="1900">
              <a:solidFill>
                <a:srgbClr val="595959"/>
              </a:solidFill>
            </a:endParaRPr>
          </a:p>
        </p:txBody>
      </p:sp>
      <p:cxnSp>
        <p:nvCxnSpPr>
          <p:cNvPr id="97" name="Google Shape;97;p17"/>
          <p:cNvCxnSpPr>
            <a:stCxn id="89" idx="3"/>
            <a:endCxn id="91" idx="1"/>
          </p:cNvCxnSpPr>
          <p:nvPr/>
        </p:nvCxnSpPr>
        <p:spPr>
          <a:xfrm>
            <a:off x="2700000" y="900012"/>
            <a:ext cx="3744000" cy="600"/>
          </a:xfrm>
          <a:prstGeom prst="bentConnector3">
            <a:avLst>
              <a:gd fmla="val 49999" name="adj1"/>
            </a:avLst>
          </a:prstGeom>
          <a:noFill/>
          <a:ln cap="flat" cmpd="sng" w="38100">
            <a:solidFill>
              <a:srgbClr val="004D4D"/>
            </a:solidFill>
            <a:prstDash val="solid"/>
            <a:round/>
            <a:headEnd len="med" w="med" type="none"/>
            <a:tailEnd len="med" w="med" type="triangle"/>
          </a:ln>
        </p:spPr>
      </p:cxnSp>
      <p:pic>
        <p:nvPicPr>
          <p:cNvPr id="98" name="Google Shape;98;p17" title="single_flower_logo.png"/>
          <p:cNvPicPr preferRelativeResize="0"/>
          <p:nvPr/>
        </p:nvPicPr>
        <p:blipFill>
          <a:blip r:embed="rId3">
            <a:alphaModFix/>
          </a:blip>
          <a:stretch>
            <a:fillRect/>
          </a:stretch>
        </p:blipFill>
        <p:spPr>
          <a:xfrm>
            <a:off x="4637511" y="1913514"/>
            <a:ext cx="337450" cy="341325"/>
          </a:xfrm>
          <a:prstGeom prst="rect">
            <a:avLst/>
          </a:prstGeom>
          <a:noFill/>
          <a:ln>
            <a:noFill/>
          </a:ln>
          <a:effectLst>
            <a:outerShdw blurRad="57150" rotWithShape="0" algn="bl" dir="5400000" dist="19050">
              <a:schemeClr val="dk1">
                <a:alpha val="50000"/>
              </a:scheme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flipH="1" rot="10800000">
            <a:off x="6984000" y="1823985"/>
            <a:ext cx="1980000" cy="2836800"/>
          </a:xfrm>
          <a:prstGeom prst="curvedLeftArrow">
            <a:avLst>
              <a:gd fmla="val 25000" name="adj1"/>
              <a:gd fmla="val 50000" name="adj2"/>
              <a:gd fmla="val 25000" name="adj3"/>
            </a:avLst>
          </a:prstGeom>
          <a:solidFill>
            <a:srgbClr val="66B2B2"/>
          </a:solidFill>
          <a:ln cap="flat" cmpd="sng" w="9525">
            <a:solidFill>
              <a:schemeClr val="dk2"/>
            </a:solidFill>
            <a:prstDash val="solid"/>
            <a:round/>
            <a:headEnd len="sm" w="sm" type="none"/>
            <a:tailEnd len="sm" w="sm" type="none"/>
          </a:ln>
          <a:effectLst>
            <a:outerShdw blurRad="57150" rotWithShape="0" algn="bl" dir="5400000" dist="19050">
              <a:srgbClr val="8E7CC3">
                <a:alpha val="50000"/>
              </a:srgbClr>
            </a:outerShdw>
          </a:effectLst>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t/>
            </a:r>
            <a:endParaRPr/>
          </a:p>
        </p:txBody>
      </p:sp>
      <p:sp>
        <p:nvSpPr>
          <p:cNvPr id="104" name="Google Shape;104;p18"/>
          <p:cNvSpPr/>
          <p:nvPr/>
        </p:nvSpPr>
        <p:spPr>
          <a:xfrm>
            <a:off x="4716000" y="1976385"/>
            <a:ext cx="1980000" cy="2836800"/>
          </a:xfrm>
          <a:prstGeom prst="curvedRightArrow">
            <a:avLst>
              <a:gd fmla="val 25000" name="adj1"/>
              <a:gd fmla="val 50000" name="adj2"/>
              <a:gd fmla="val 25000" name="adj3"/>
            </a:avLst>
          </a:prstGeom>
          <a:solidFill>
            <a:srgbClr val="338080"/>
          </a:solidFill>
          <a:ln cap="flat" cmpd="sng" w="9525">
            <a:solidFill>
              <a:schemeClr val="dk2"/>
            </a:solidFill>
            <a:prstDash val="solid"/>
            <a:round/>
            <a:headEnd len="sm" w="sm" type="none"/>
            <a:tailEnd len="sm" w="sm" type="none"/>
          </a:ln>
          <a:effectLst>
            <a:outerShdw blurRad="57150" rotWithShape="0" algn="bl" dir="5400000" dist="19050">
              <a:srgbClr val="8E7CC3">
                <a:alpha val="50000"/>
              </a:srgbClr>
            </a:outerShdw>
          </a:effectLst>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t/>
            </a:r>
            <a:endParaRPr/>
          </a:p>
        </p:txBody>
      </p:sp>
      <p:sp>
        <p:nvSpPr>
          <p:cNvPr id="105" name="Google Shape;105;p18"/>
          <p:cNvSpPr/>
          <p:nvPr/>
        </p:nvSpPr>
        <p:spPr>
          <a:xfrm>
            <a:off x="2448000" y="1878585"/>
            <a:ext cx="1980000" cy="2880000"/>
          </a:xfrm>
          <a:prstGeom prst="rightArrow">
            <a:avLst>
              <a:gd fmla="val 50000" name="adj1"/>
              <a:gd fmla="val 50000" name="adj2"/>
            </a:avLst>
          </a:prstGeom>
          <a:noFill/>
          <a:ln cap="flat" cmpd="sng" w="9525">
            <a:solidFill>
              <a:srgbClr val="006666"/>
            </a:solidFill>
            <a:prstDash val="solid"/>
            <a:round/>
            <a:headEnd len="sm" w="sm" type="none"/>
            <a:tailEnd len="sm" w="sm" type="none"/>
          </a:ln>
          <a:effectLst>
            <a:outerShdw blurRad="57150" rotWithShape="0" algn="bl" dir="5400000" dist="19050">
              <a:srgbClr val="8E7CC3">
                <a:alpha val="50000"/>
              </a:srgbClr>
            </a:outerShdw>
          </a:effectLst>
        </p:spPr>
        <p:txBody>
          <a:bodyPr anchorCtr="0" anchor="ctr" bIns="0" lIns="0" spcFirstLastPara="1" rIns="0" wrap="square" tIns="0">
            <a:noAutofit/>
          </a:bodyPr>
          <a:lstStyle/>
          <a:p>
            <a:pPr indent="0" lvl="0" marL="0" rtl="0" algn="ctr">
              <a:lnSpc>
                <a:spcPct val="115000"/>
              </a:lnSpc>
              <a:spcBef>
                <a:spcPts val="1200"/>
              </a:spcBef>
              <a:spcAft>
                <a:spcPts val="1200"/>
              </a:spcAft>
              <a:buNone/>
            </a:pPr>
            <a:r>
              <a:t/>
            </a:r>
            <a:endParaRPr/>
          </a:p>
        </p:txBody>
      </p:sp>
      <p:sp>
        <p:nvSpPr>
          <p:cNvPr id="106" name="Google Shape;106;p18"/>
          <p:cNvSpPr/>
          <p:nvPr/>
        </p:nvSpPr>
        <p:spPr>
          <a:xfrm>
            <a:off x="180000" y="1878585"/>
            <a:ext cx="1980000" cy="2880000"/>
          </a:xfrm>
          <a:prstGeom prst="rightArrow">
            <a:avLst>
              <a:gd fmla="val 50000" name="adj1"/>
              <a:gd fmla="val 50000" name="adj2"/>
            </a:avLst>
          </a:prstGeom>
          <a:noFill/>
          <a:ln cap="flat" cmpd="sng" w="9525">
            <a:solidFill>
              <a:srgbClr val="004D4D"/>
            </a:solidFill>
            <a:prstDash val="solid"/>
            <a:round/>
            <a:headEnd len="sm" w="sm" type="none"/>
            <a:tailEnd len="sm" w="sm" type="none"/>
          </a:ln>
          <a:effectLst>
            <a:outerShdw blurRad="57150" rotWithShape="0" algn="bl" dir="5400000" dist="19050">
              <a:srgbClr val="8E7CC3">
                <a:alpha val="50000"/>
              </a:srgbClr>
            </a:outerShdw>
          </a:effectLst>
        </p:spPr>
        <p:txBody>
          <a:bodyPr anchorCtr="0" anchor="ctr" bIns="0" lIns="0" spcFirstLastPara="1" rIns="0" wrap="square" tIns="0">
            <a:noAutofit/>
          </a:bodyPr>
          <a:lstStyle/>
          <a:p>
            <a:pPr indent="0" lvl="0" marL="0" rtl="0" algn="ctr">
              <a:spcBef>
                <a:spcPts val="0"/>
              </a:spcBef>
              <a:spcAft>
                <a:spcPts val="1200"/>
              </a:spcAft>
              <a:buNone/>
            </a:pPr>
            <a:r>
              <a:t/>
            </a:r>
            <a:endParaRPr/>
          </a:p>
        </p:txBody>
      </p:sp>
      <p:sp>
        <p:nvSpPr>
          <p:cNvPr id="107" name="Google Shape;107;p18"/>
          <p:cNvSpPr txBox="1"/>
          <p:nvPr>
            <p:ph type="title"/>
          </p:nvPr>
        </p:nvSpPr>
        <p:spPr>
          <a:xfrm>
            <a:off x="0" y="180000"/>
            <a:ext cx="9144000" cy="540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960"/>
              <a:buFont typeface="Calibri"/>
              <a:buNone/>
            </a:pPr>
            <a:r>
              <a:rPr lang="en-GB"/>
              <a:t>Terrain Management as a Service</a:t>
            </a:r>
            <a:endParaRPr/>
          </a:p>
        </p:txBody>
      </p:sp>
      <p:sp>
        <p:nvSpPr>
          <p:cNvPr id="108" name="Google Shape;108;p18"/>
          <p:cNvSpPr txBox="1"/>
          <p:nvPr/>
        </p:nvSpPr>
        <p:spPr>
          <a:xfrm>
            <a:off x="7349175" y="3175816"/>
            <a:ext cx="1080000" cy="2700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1200"/>
              </a:spcBef>
              <a:spcAft>
                <a:spcPts val="1200"/>
              </a:spcAft>
              <a:buNone/>
            </a:pPr>
            <a:r>
              <a:rPr lang="en-GB" sz="1800">
                <a:solidFill>
                  <a:srgbClr val="FFFFFF"/>
                </a:solidFill>
                <a:latin typeface="Comfortaa Medium"/>
                <a:ea typeface="Comfortaa Medium"/>
                <a:cs typeface="Comfortaa Medium"/>
                <a:sym typeface="Comfortaa Medium"/>
              </a:rPr>
              <a:t>Optimize</a:t>
            </a:r>
            <a:endParaRPr sz="1800">
              <a:latin typeface="Comfortaa Medium"/>
              <a:ea typeface="Comfortaa Medium"/>
              <a:cs typeface="Comfortaa Medium"/>
              <a:sym typeface="Comfortaa Medium"/>
            </a:endParaRPr>
          </a:p>
        </p:txBody>
      </p:sp>
      <p:sp>
        <p:nvSpPr>
          <p:cNvPr id="109" name="Google Shape;109;p18"/>
          <p:cNvSpPr txBox="1"/>
          <p:nvPr/>
        </p:nvSpPr>
        <p:spPr>
          <a:xfrm>
            <a:off x="5072750" y="3175816"/>
            <a:ext cx="1080000" cy="2700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1200"/>
              </a:spcBef>
              <a:spcAft>
                <a:spcPts val="1200"/>
              </a:spcAft>
              <a:buNone/>
            </a:pPr>
            <a:r>
              <a:rPr lang="en-GB" sz="1800">
                <a:solidFill>
                  <a:srgbClr val="FFFFFF"/>
                </a:solidFill>
                <a:latin typeface="Comfortaa Medium"/>
                <a:ea typeface="Comfortaa Medium"/>
                <a:cs typeface="Comfortaa Medium"/>
                <a:sym typeface="Comfortaa Medium"/>
              </a:rPr>
              <a:t>Operate</a:t>
            </a:r>
            <a:endParaRPr sz="1800">
              <a:latin typeface="Comfortaa Medium"/>
              <a:ea typeface="Comfortaa Medium"/>
              <a:cs typeface="Comfortaa Medium"/>
              <a:sym typeface="Comfortaa Medium"/>
            </a:endParaRPr>
          </a:p>
        </p:txBody>
      </p:sp>
      <p:sp>
        <p:nvSpPr>
          <p:cNvPr id="110" name="Google Shape;110;p18"/>
          <p:cNvSpPr txBox="1"/>
          <p:nvPr/>
        </p:nvSpPr>
        <p:spPr>
          <a:xfrm>
            <a:off x="180000" y="3175816"/>
            <a:ext cx="1080000" cy="270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lang="en-GB" sz="1800">
                <a:solidFill>
                  <a:schemeClr val="dk1"/>
                </a:solidFill>
                <a:latin typeface="Comfortaa Medium"/>
                <a:ea typeface="Comfortaa Medium"/>
                <a:cs typeface="Comfortaa Medium"/>
                <a:sym typeface="Comfortaa Medium"/>
              </a:rPr>
              <a:t>Design</a:t>
            </a:r>
            <a:endParaRPr sz="1800">
              <a:latin typeface="Comfortaa Medium"/>
              <a:ea typeface="Comfortaa Medium"/>
              <a:cs typeface="Comfortaa Medium"/>
              <a:sym typeface="Comfortaa Medium"/>
            </a:endParaRPr>
          </a:p>
        </p:txBody>
      </p:sp>
      <p:sp>
        <p:nvSpPr>
          <p:cNvPr id="111" name="Google Shape;111;p18"/>
          <p:cNvSpPr txBox="1"/>
          <p:nvPr/>
        </p:nvSpPr>
        <p:spPr>
          <a:xfrm>
            <a:off x="2448000" y="3175816"/>
            <a:ext cx="1080000" cy="2700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1200"/>
              </a:spcBef>
              <a:spcAft>
                <a:spcPts val="1200"/>
              </a:spcAft>
              <a:buNone/>
            </a:pPr>
            <a:r>
              <a:rPr lang="en-GB" sz="1800">
                <a:solidFill>
                  <a:schemeClr val="dk1"/>
                </a:solidFill>
                <a:latin typeface="Comfortaa Medium"/>
                <a:ea typeface="Comfortaa Medium"/>
                <a:cs typeface="Comfortaa Medium"/>
                <a:sym typeface="Comfortaa Medium"/>
              </a:rPr>
              <a:t>Deploy</a:t>
            </a:r>
            <a:endParaRPr sz="1800">
              <a:latin typeface="Comfortaa Medium"/>
              <a:ea typeface="Comfortaa Medium"/>
              <a:cs typeface="Comfortaa Medium"/>
              <a:sym typeface="Comfortaa Medium"/>
            </a:endParaRPr>
          </a:p>
        </p:txBody>
      </p:sp>
      <p:pic>
        <p:nvPicPr>
          <p:cNvPr id="112" name="Google Shape;112;p18"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113" name="Google Shape;113;p18" title="single_flower_logo.png"/>
          <p:cNvPicPr preferRelativeResize="0"/>
          <p:nvPr/>
        </p:nvPicPr>
        <p:blipFill>
          <a:blip r:embed="rId3">
            <a:alphaModFix/>
          </a:blip>
          <a:stretch>
            <a:fillRect/>
          </a:stretch>
        </p:blipFill>
        <p:spPr>
          <a:xfrm>
            <a:off x="8429167" y="180000"/>
            <a:ext cx="540000" cy="540000"/>
          </a:xfrm>
          <a:prstGeom prst="rect">
            <a:avLst/>
          </a:prstGeom>
          <a:noFill/>
          <a:ln>
            <a:noFill/>
          </a:ln>
          <a:effectLst>
            <a:outerShdw blurRad="57150" rotWithShape="0" algn="bl" dir="5400000" dist="19050">
              <a:schemeClr val="dk1">
                <a:alpha val="50000"/>
              </a:schemeClr>
            </a:outerShdw>
          </a:effectLst>
        </p:spPr>
      </p:pic>
      <p:sp>
        <p:nvSpPr>
          <p:cNvPr id="114" name="Google Shape;114;p18"/>
          <p:cNvSpPr txBox="1"/>
          <p:nvPr/>
        </p:nvSpPr>
        <p:spPr>
          <a:xfrm>
            <a:off x="3138675" y="995763"/>
            <a:ext cx="2866800" cy="363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lang="en-GB" sz="2400">
                <a:solidFill>
                  <a:srgbClr val="8FA154"/>
                </a:solidFill>
                <a:latin typeface="Comfortaa SemiBold"/>
                <a:ea typeface="Comfortaa SemiBold"/>
                <a:cs typeface="Comfortaa SemiBold"/>
                <a:sym typeface="Comfortaa SemiBold"/>
              </a:rPr>
              <a:t>Delivery</a:t>
            </a:r>
            <a:r>
              <a:rPr lang="en-GB" sz="2400">
                <a:solidFill>
                  <a:schemeClr val="lt2"/>
                </a:solidFill>
                <a:latin typeface="Comfortaa SemiBold"/>
                <a:ea typeface="Comfortaa SemiBold"/>
                <a:cs typeface="Comfortaa SemiBold"/>
                <a:sym typeface="Comfortaa SemiBold"/>
              </a:rPr>
              <a:t> Lifecycle</a:t>
            </a:r>
            <a:endParaRPr sz="2400">
              <a:solidFill>
                <a:schemeClr val="lt2"/>
              </a:solidFill>
              <a:latin typeface="Comfortaa SemiBold"/>
              <a:ea typeface="Comfortaa SemiBold"/>
              <a:cs typeface="Comfortaa SemiBold"/>
              <a:sym typeface="Comfortaa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title"/>
          </p:nvPr>
        </p:nvSpPr>
        <p:spPr>
          <a:xfrm>
            <a:off x="0" y="180000"/>
            <a:ext cx="9144000" cy="540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b="1" lang="en-GB">
                <a:latin typeface="Comfortaa"/>
                <a:ea typeface="Comfortaa"/>
                <a:cs typeface="Comfortaa"/>
                <a:sym typeface="Comfortaa"/>
              </a:rPr>
              <a:t>Monetization &amp; </a:t>
            </a:r>
            <a:r>
              <a:rPr lang="en-GB"/>
              <a:t>Business Model</a:t>
            </a:r>
            <a:endParaRPr b="1">
              <a:latin typeface="Comfortaa"/>
              <a:ea typeface="Comfortaa"/>
              <a:cs typeface="Comfortaa"/>
              <a:sym typeface="Comfortaa"/>
            </a:endParaRPr>
          </a:p>
        </p:txBody>
      </p:sp>
      <p:sp>
        <p:nvSpPr>
          <p:cNvPr id="120" name="Google Shape;120;p19"/>
          <p:cNvSpPr txBox="1"/>
          <p:nvPr>
            <p:ph idx="1" type="body"/>
          </p:nvPr>
        </p:nvSpPr>
        <p:spPr>
          <a:xfrm>
            <a:off x="180000" y="756750"/>
            <a:ext cx="8784000" cy="843900"/>
          </a:xfrm>
          <a:prstGeom prst="rect">
            <a:avLst/>
          </a:prstGeom>
          <a:noFill/>
          <a:ln>
            <a:noFill/>
          </a:ln>
        </p:spPr>
        <p:txBody>
          <a:bodyPr anchorCtr="0" anchor="t" bIns="45700" lIns="91425" spcFirstLastPara="1" rIns="91425" wrap="square" tIns="45700">
            <a:normAutofit lnSpcReduction="20000"/>
          </a:bodyPr>
          <a:lstStyle/>
          <a:p>
            <a:pPr indent="0" lvl="0" marL="0" rtl="0" algn="ctr">
              <a:spcBef>
                <a:spcPts val="0"/>
              </a:spcBef>
              <a:spcAft>
                <a:spcPts val="0"/>
              </a:spcAft>
              <a:buNone/>
            </a:pPr>
            <a:r>
              <a:rPr b="1" lang="en-GB">
                <a:solidFill>
                  <a:srgbClr val="8FA154"/>
                </a:solidFill>
                <a:latin typeface="Arial"/>
                <a:ea typeface="Arial"/>
                <a:cs typeface="Arial"/>
                <a:sym typeface="Arial"/>
              </a:rPr>
              <a:t>Terrain </a:t>
            </a:r>
            <a:r>
              <a:rPr b="1" lang="en-GB">
                <a:solidFill>
                  <a:schemeClr val="dk1"/>
                </a:solidFill>
                <a:latin typeface="Arial"/>
                <a:ea typeface="Arial"/>
                <a:cs typeface="Arial"/>
                <a:sym typeface="Arial"/>
              </a:rPr>
              <a:t>Management as a </a:t>
            </a:r>
            <a:r>
              <a:rPr b="1" lang="en-GB">
                <a:solidFill>
                  <a:srgbClr val="8FA154"/>
                </a:solidFill>
                <a:latin typeface="Arial"/>
                <a:ea typeface="Arial"/>
                <a:cs typeface="Arial"/>
                <a:sym typeface="Arial"/>
              </a:rPr>
              <a:t>Service</a:t>
            </a:r>
            <a:endParaRPr b="1">
              <a:solidFill>
                <a:srgbClr val="8FA154"/>
              </a:solidFill>
              <a:latin typeface="Arial"/>
              <a:ea typeface="Arial"/>
              <a:cs typeface="Arial"/>
              <a:sym typeface="Arial"/>
            </a:endParaRPr>
          </a:p>
          <a:p>
            <a:pPr indent="0" lvl="0" marL="0" rtl="0" algn="l">
              <a:lnSpc>
                <a:spcPct val="115000"/>
              </a:lnSpc>
              <a:spcBef>
                <a:spcPts val="1000"/>
              </a:spcBef>
              <a:spcAft>
                <a:spcPts val="1200"/>
              </a:spcAft>
              <a:buNone/>
            </a:pPr>
            <a:r>
              <a:rPr lang="en-GB" sz="1400">
                <a:solidFill>
                  <a:schemeClr val="dk1"/>
                </a:solidFill>
                <a:latin typeface="Arial"/>
                <a:ea typeface="Arial"/>
                <a:cs typeface="Arial"/>
                <a:sym typeface="Arial"/>
              </a:rPr>
              <a:t>Agrobots monetizes through Terrain Management as a Service (TMaaS), offering multi-year contracts based on full-scope biorome management via the LandOS platform.</a:t>
            </a:r>
            <a:endParaRPr sz="1200">
              <a:solidFill>
                <a:srgbClr val="DDDDDD"/>
              </a:solidFill>
              <a:latin typeface="Arial"/>
              <a:ea typeface="Arial"/>
              <a:cs typeface="Arial"/>
              <a:sym typeface="Arial"/>
            </a:endParaRPr>
          </a:p>
        </p:txBody>
      </p:sp>
      <p:pic>
        <p:nvPicPr>
          <p:cNvPr id="121" name="Google Shape;121;p19" title="img.png"/>
          <p:cNvPicPr preferRelativeResize="0"/>
          <p:nvPr/>
        </p:nvPicPr>
        <p:blipFill rotWithShape="1">
          <a:blip r:embed="rId3">
            <a:alphaModFix/>
          </a:blip>
          <a:srcRect b="9225" l="16377" r="14695" t="8476"/>
          <a:stretch/>
        </p:blipFill>
        <p:spPr>
          <a:xfrm>
            <a:off x="0" y="2090025"/>
            <a:ext cx="2561900" cy="3058875"/>
          </a:xfrm>
          <a:prstGeom prst="rect">
            <a:avLst/>
          </a:prstGeom>
          <a:noFill/>
          <a:ln>
            <a:noFill/>
          </a:ln>
        </p:spPr>
      </p:pic>
      <p:pic>
        <p:nvPicPr>
          <p:cNvPr id="122" name="Google Shape;122;p19" title="single_flower_logo.png"/>
          <p:cNvPicPr preferRelativeResize="0"/>
          <p:nvPr/>
        </p:nvPicPr>
        <p:blipFill>
          <a:blip r:embed="rId4">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123" name="Google Shape;123;p19" title="single_flower_logo.png"/>
          <p:cNvPicPr preferRelativeResize="0"/>
          <p:nvPr/>
        </p:nvPicPr>
        <p:blipFill>
          <a:blip r:embed="rId4">
            <a:alphaModFix/>
          </a:blip>
          <a:stretch>
            <a:fillRect/>
          </a:stretch>
        </p:blipFill>
        <p:spPr>
          <a:xfrm>
            <a:off x="8423992" y="180025"/>
            <a:ext cx="540000" cy="540000"/>
          </a:xfrm>
          <a:prstGeom prst="rect">
            <a:avLst/>
          </a:prstGeom>
          <a:noFill/>
          <a:ln>
            <a:noFill/>
          </a:ln>
          <a:effectLst>
            <a:outerShdw blurRad="57150" rotWithShape="0" algn="bl" dir="5400000" dist="19050">
              <a:schemeClr val="dk1">
                <a:alpha val="50000"/>
              </a:schemeClr>
            </a:outerShdw>
          </a:effectLst>
        </p:spPr>
      </p:pic>
      <p:sp>
        <p:nvSpPr>
          <p:cNvPr id="124" name="Google Shape;124;p19"/>
          <p:cNvSpPr txBox="1"/>
          <p:nvPr/>
        </p:nvSpPr>
        <p:spPr>
          <a:xfrm>
            <a:off x="2618400" y="1710250"/>
            <a:ext cx="6525600" cy="343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rgbClr val="8FA154"/>
                </a:solidFill>
              </a:rPr>
              <a:t>Agricultural </a:t>
            </a:r>
            <a:r>
              <a:rPr b="1" lang="en-GB">
                <a:solidFill>
                  <a:schemeClr val="dk1"/>
                </a:solidFill>
              </a:rPr>
              <a:t>Production</a:t>
            </a:r>
            <a:endParaRPr b="1">
              <a:solidFill>
                <a:schemeClr val="dk1"/>
              </a:solidFill>
            </a:endParaRPr>
          </a:p>
          <a:p>
            <a:pPr indent="-304800" lvl="0" marL="457200" rtl="0" algn="l">
              <a:spcBef>
                <a:spcPts val="1000"/>
              </a:spcBef>
              <a:spcAft>
                <a:spcPts val="0"/>
              </a:spcAft>
              <a:buClr>
                <a:schemeClr val="dk1"/>
              </a:buClr>
              <a:buSzPts val="1200"/>
              <a:buChar char="●"/>
            </a:pPr>
            <a:r>
              <a:rPr lang="en-GB" sz="1200">
                <a:solidFill>
                  <a:schemeClr val="dk1"/>
                </a:solidFill>
              </a:rPr>
              <a:t>Core business model focused on long-term agricultural optimization.</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Recurring revenue through annual terrain management fees.</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Fixed-rate pricing per hectare, providing predictable budgeting for customers.</a:t>
            </a:r>
            <a:endParaRPr sz="1200">
              <a:solidFill>
                <a:schemeClr val="dk1"/>
              </a:solidFill>
            </a:endParaRPr>
          </a:p>
          <a:p>
            <a:pPr indent="0" lvl="0" marL="342900" rtl="0" algn="l">
              <a:spcBef>
                <a:spcPts val="0"/>
              </a:spcBef>
              <a:spcAft>
                <a:spcPts val="0"/>
              </a:spcAft>
              <a:buNone/>
            </a:pPr>
            <a:r>
              <a:t/>
            </a:r>
            <a:endParaRPr b="1" sz="1800">
              <a:solidFill>
                <a:schemeClr val="dk1"/>
              </a:solidFill>
            </a:endParaRPr>
          </a:p>
          <a:p>
            <a:pPr indent="0" lvl="0" marL="0" rtl="0" algn="l">
              <a:spcBef>
                <a:spcPts val="0"/>
              </a:spcBef>
              <a:spcAft>
                <a:spcPts val="0"/>
              </a:spcAft>
              <a:buNone/>
            </a:pPr>
            <a:r>
              <a:rPr b="1" lang="en-GB">
                <a:solidFill>
                  <a:schemeClr val="dk1"/>
                </a:solidFill>
              </a:rPr>
              <a:t>Additional Services for </a:t>
            </a:r>
            <a:r>
              <a:rPr b="1" lang="en-GB">
                <a:solidFill>
                  <a:srgbClr val="8FA154"/>
                </a:solidFill>
              </a:rPr>
              <a:t>Expansion</a:t>
            </a:r>
            <a:endParaRPr b="1">
              <a:solidFill>
                <a:schemeClr val="dk1"/>
              </a:solidFill>
            </a:endParaRPr>
          </a:p>
          <a:p>
            <a:pPr indent="-304800" lvl="0" marL="457200" rtl="0" algn="l">
              <a:spcBef>
                <a:spcPts val="1000"/>
              </a:spcBef>
              <a:spcAft>
                <a:spcPts val="0"/>
              </a:spcAft>
              <a:buClr>
                <a:schemeClr val="dk1"/>
              </a:buClr>
              <a:buSzPts val="1200"/>
              <a:buChar char="●"/>
            </a:pPr>
            <a:r>
              <a:rPr lang="en-GB" sz="1200">
                <a:solidFill>
                  <a:schemeClr val="dk1"/>
                </a:solidFill>
              </a:rPr>
              <a:t>Adaptable to brownfield remediation or ecological monitoring.</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Enables entry into broader markets with varying operational intensity.</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Scalable growth leveraging the same underlying technology platform.</a:t>
            </a:r>
            <a:endParaRPr sz="1200">
              <a:solidFill>
                <a:schemeClr val="dk1"/>
              </a:solidFill>
            </a:endParaRPr>
          </a:p>
          <a:p>
            <a:pPr indent="0" lvl="0" marL="34290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n-GB">
                <a:solidFill>
                  <a:srgbClr val="8FA154"/>
                </a:solidFill>
              </a:rPr>
              <a:t>Performance</a:t>
            </a:r>
            <a:r>
              <a:rPr b="1" lang="en-GB">
                <a:solidFill>
                  <a:schemeClr val="dk1"/>
                </a:solidFill>
              </a:rPr>
              <a:t>-Based Approach</a:t>
            </a:r>
            <a:endParaRPr b="1">
              <a:solidFill>
                <a:schemeClr val="dk1"/>
              </a:solidFill>
            </a:endParaRPr>
          </a:p>
          <a:p>
            <a:pPr indent="-304800" lvl="0" marL="457200" rtl="0" algn="l">
              <a:spcBef>
                <a:spcPts val="1000"/>
              </a:spcBef>
              <a:spcAft>
                <a:spcPts val="0"/>
              </a:spcAft>
              <a:buClr>
                <a:schemeClr val="dk1"/>
              </a:buClr>
              <a:buSzPts val="1200"/>
              <a:buChar char="●"/>
            </a:pPr>
            <a:r>
              <a:rPr lang="en-GB" sz="1200">
                <a:solidFill>
                  <a:schemeClr val="dk1"/>
                </a:solidFill>
              </a:rPr>
              <a:t>KPIs tailored per client, including productivity, soil health, or ecological stability. </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Validate operational success and secure contract renewals, without exposing us to the volatilities of the commodities market.</a:t>
            </a:r>
            <a:endParaRPr sz="12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0" y="180000"/>
            <a:ext cx="9144000" cy="540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Pricing Strategy</a:t>
            </a:r>
            <a:endParaRPr b="1">
              <a:latin typeface="Comfortaa"/>
              <a:ea typeface="Comfortaa"/>
              <a:cs typeface="Comfortaa"/>
              <a:sym typeface="Comfortaa"/>
            </a:endParaRPr>
          </a:p>
        </p:txBody>
      </p:sp>
      <p:sp>
        <p:nvSpPr>
          <p:cNvPr id="130" name="Google Shape;130;p20"/>
          <p:cNvSpPr txBox="1"/>
          <p:nvPr>
            <p:ph idx="1" type="body"/>
          </p:nvPr>
        </p:nvSpPr>
        <p:spPr>
          <a:xfrm>
            <a:off x="180000" y="842154"/>
            <a:ext cx="8784000" cy="955500"/>
          </a:xfrm>
          <a:prstGeom prst="rect">
            <a:avLst/>
          </a:prstGeom>
          <a:noFill/>
          <a:ln>
            <a:noFill/>
          </a:ln>
        </p:spPr>
        <p:txBody>
          <a:bodyPr anchorCtr="0" anchor="t" bIns="45700" lIns="91425" spcFirstLastPara="1" rIns="91425" wrap="square" tIns="45700">
            <a:noAutofit/>
          </a:bodyPr>
          <a:lstStyle/>
          <a:p>
            <a:pPr indent="0" lvl="0" marL="0" rtl="0" algn="l">
              <a:lnSpc>
                <a:spcPct val="95000"/>
              </a:lnSpc>
              <a:spcBef>
                <a:spcPts val="0"/>
              </a:spcBef>
              <a:spcAft>
                <a:spcPts val="0"/>
              </a:spcAft>
              <a:buSzPts val="935"/>
              <a:buNone/>
            </a:pPr>
            <a:r>
              <a:rPr lang="en-GB" sz="1200">
                <a:solidFill>
                  <a:schemeClr val="dk1"/>
                </a:solidFill>
                <a:latin typeface="Arial"/>
                <a:ea typeface="Arial"/>
                <a:cs typeface="Arial"/>
                <a:sym typeface="Arial"/>
              </a:rPr>
              <a:t>Agrobots' TMaaS pricing strategy is structured around fixed-rate, multi-year contracts, clearly aligned with the operational intensity and objectives of each deployment. This approach ensures predictable budgeting for clients while demonstrating measurable value over time.</a:t>
            </a:r>
            <a:endParaRPr sz="1200">
              <a:solidFill>
                <a:schemeClr val="dk1"/>
              </a:solidFill>
              <a:latin typeface="Arial"/>
              <a:ea typeface="Arial"/>
              <a:cs typeface="Arial"/>
              <a:sym typeface="Arial"/>
            </a:endParaRPr>
          </a:p>
          <a:p>
            <a:pPr indent="0" lvl="0" marL="0" rtl="0" algn="l">
              <a:lnSpc>
                <a:spcPct val="95000"/>
              </a:lnSpc>
              <a:spcBef>
                <a:spcPts val="0"/>
              </a:spcBef>
              <a:spcAft>
                <a:spcPts val="0"/>
              </a:spcAft>
              <a:buSzPts val="935"/>
              <a:buNone/>
            </a:pPr>
            <a:r>
              <a:rPr lang="en-GB" sz="1200">
                <a:solidFill>
                  <a:srgbClr val="8FA154"/>
                </a:solidFill>
                <a:latin typeface="Arial"/>
                <a:ea typeface="Arial"/>
                <a:cs typeface="Arial"/>
                <a:sym typeface="Arial"/>
              </a:rPr>
              <a:t>Client-specific KPIs ensure transparent impact measurement and validate long-term partnership value, maintaining fixed pricing independent of external market fluctuations.</a:t>
            </a:r>
            <a:endParaRPr sz="1200">
              <a:solidFill>
                <a:srgbClr val="DDDDDD"/>
              </a:solidFill>
              <a:latin typeface="Arial"/>
              <a:ea typeface="Arial"/>
              <a:cs typeface="Arial"/>
              <a:sym typeface="Arial"/>
            </a:endParaRPr>
          </a:p>
        </p:txBody>
      </p:sp>
      <p:pic>
        <p:nvPicPr>
          <p:cNvPr id="131" name="Google Shape;131;p20"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132" name="Google Shape;132;p20" title="single_flower_logo.png"/>
          <p:cNvPicPr preferRelativeResize="0"/>
          <p:nvPr/>
        </p:nvPicPr>
        <p:blipFill>
          <a:blip r:embed="rId3">
            <a:alphaModFix/>
          </a:blip>
          <a:stretch>
            <a:fillRect/>
          </a:stretch>
        </p:blipFill>
        <p:spPr>
          <a:xfrm>
            <a:off x="8423992" y="180025"/>
            <a:ext cx="540000" cy="540000"/>
          </a:xfrm>
          <a:prstGeom prst="rect">
            <a:avLst/>
          </a:prstGeom>
          <a:noFill/>
          <a:ln>
            <a:noFill/>
          </a:ln>
          <a:effectLst>
            <a:outerShdw blurRad="57150" rotWithShape="0" algn="bl" dir="5400000" dist="19050">
              <a:schemeClr val="dk1">
                <a:alpha val="50000"/>
              </a:schemeClr>
            </a:outerShdw>
          </a:effectLst>
        </p:spPr>
      </p:pic>
      <p:sp>
        <p:nvSpPr>
          <p:cNvPr id="133" name="Google Shape;133;p20"/>
          <p:cNvSpPr txBox="1"/>
          <p:nvPr/>
        </p:nvSpPr>
        <p:spPr>
          <a:xfrm>
            <a:off x="217550" y="16860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34" name="Google Shape;134;p20"/>
          <p:cNvSpPr/>
          <p:nvPr/>
        </p:nvSpPr>
        <p:spPr>
          <a:xfrm>
            <a:off x="481725" y="3799880"/>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100">
                <a:solidFill>
                  <a:schemeClr val="dk1"/>
                </a:solidFill>
              </a:rPr>
              <a:t>O</a:t>
            </a:r>
            <a:r>
              <a:rPr lang="en-GB" sz="1100">
                <a:solidFill>
                  <a:schemeClr val="dk1"/>
                </a:solidFill>
              </a:rPr>
              <a:t>thers (seeds, soil enrichment, vet, tools, etc):   €300 - €800</a:t>
            </a:r>
            <a:endParaRPr>
              <a:solidFill>
                <a:schemeClr val="dk1"/>
              </a:solidFill>
            </a:endParaRPr>
          </a:p>
        </p:txBody>
      </p:sp>
      <p:sp>
        <p:nvSpPr>
          <p:cNvPr id="135" name="Google Shape;135;p20"/>
          <p:cNvSpPr/>
          <p:nvPr/>
        </p:nvSpPr>
        <p:spPr>
          <a:xfrm>
            <a:off x="481725" y="3439868"/>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100">
                <a:solidFill>
                  <a:schemeClr val="dk1"/>
                </a:solidFill>
              </a:rPr>
              <a:t>Fertilizer &amp; Other Chemicals</a:t>
            </a:r>
            <a:r>
              <a:rPr lang="en-GB">
                <a:solidFill>
                  <a:schemeClr val="dk1"/>
                </a:solidFill>
              </a:rPr>
              <a:t>:			     </a:t>
            </a:r>
            <a:r>
              <a:rPr lang="en-GB" sz="1100">
                <a:solidFill>
                  <a:schemeClr val="dk1"/>
                </a:solidFill>
              </a:rPr>
              <a:t>€150 - €200</a:t>
            </a:r>
            <a:endParaRPr>
              <a:solidFill>
                <a:schemeClr val="dk1"/>
              </a:solidFill>
            </a:endParaRPr>
          </a:p>
        </p:txBody>
      </p:sp>
      <p:sp>
        <p:nvSpPr>
          <p:cNvPr id="136" name="Google Shape;136;p20"/>
          <p:cNvSpPr/>
          <p:nvPr/>
        </p:nvSpPr>
        <p:spPr>
          <a:xfrm>
            <a:off x="481725" y="3083000"/>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100">
                <a:solidFill>
                  <a:schemeClr val="dk1"/>
                </a:solidFill>
              </a:rPr>
              <a:t>Labor:						 €2,900 - €4,130</a:t>
            </a:r>
            <a:endParaRPr>
              <a:solidFill>
                <a:schemeClr val="dk1"/>
              </a:solidFill>
            </a:endParaRPr>
          </a:p>
        </p:txBody>
      </p:sp>
      <p:sp>
        <p:nvSpPr>
          <p:cNvPr id="137" name="Google Shape;137;p20"/>
          <p:cNvSpPr/>
          <p:nvPr/>
        </p:nvSpPr>
        <p:spPr>
          <a:xfrm>
            <a:off x="481725" y="2727370"/>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100">
                <a:solidFill>
                  <a:schemeClr val="dk1"/>
                </a:solidFill>
              </a:rPr>
              <a:t>Fuel &amp; machinery:				     €800 - €2400</a:t>
            </a:r>
            <a:endParaRPr>
              <a:solidFill>
                <a:schemeClr val="dk1"/>
              </a:solidFill>
            </a:endParaRPr>
          </a:p>
        </p:txBody>
      </p:sp>
      <p:sp>
        <p:nvSpPr>
          <p:cNvPr id="138" name="Google Shape;138;p20"/>
          <p:cNvSpPr/>
          <p:nvPr/>
        </p:nvSpPr>
        <p:spPr>
          <a:xfrm>
            <a:off x="481725" y="2366107"/>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lang="en-GB" sz="1100">
                <a:solidFill>
                  <a:schemeClr val="dk1"/>
                </a:solidFill>
              </a:rPr>
              <a:t>Irrigation &amp; water:				       </a:t>
            </a:r>
            <a:r>
              <a:rPr lang="en-GB" sz="1100">
                <a:solidFill>
                  <a:schemeClr val="dk1"/>
                </a:solidFill>
              </a:rPr>
              <a:t>€280 - €400</a:t>
            </a:r>
            <a:endParaRPr>
              <a:solidFill>
                <a:schemeClr val="dk1"/>
              </a:solidFill>
            </a:endParaRPr>
          </a:p>
        </p:txBody>
      </p:sp>
      <p:sp>
        <p:nvSpPr>
          <p:cNvPr id="139" name="Google Shape;139;p20"/>
          <p:cNvSpPr txBox="1"/>
          <p:nvPr/>
        </p:nvSpPr>
        <p:spPr>
          <a:xfrm>
            <a:off x="179900" y="1873955"/>
            <a:ext cx="8784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500">
                <a:solidFill>
                  <a:schemeClr val="dk1"/>
                </a:solidFill>
              </a:rPr>
              <a:t>Average Annual Intensive Agriculture Operations Costs per Hectare </a:t>
            </a:r>
            <a:endParaRPr b="1" sz="1500">
              <a:solidFill>
                <a:schemeClr val="dk1"/>
              </a:solidFill>
            </a:endParaRPr>
          </a:p>
        </p:txBody>
      </p:sp>
      <p:sp>
        <p:nvSpPr>
          <p:cNvPr id="140" name="Google Shape;140;p20"/>
          <p:cNvSpPr/>
          <p:nvPr/>
        </p:nvSpPr>
        <p:spPr>
          <a:xfrm>
            <a:off x="481725" y="4162430"/>
            <a:ext cx="3960000" cy="360000"/>
          </a:xfrm>
          <a:prstGeom prst="rect">
            <a:avLst/>
          </a:prstGeom>
          <a:noFill/>
          <a:ln cap="flat" cmpd="sng" w="9525">
            <a:solidFill>
              <a:srgbClr val="8FA154"/>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rPr b="1" lang="en-GB" sz="1100">
                <a:solidFill>
                  <a:schemeClr val="dk1"/>
                </a:solidFill>
              </a:rPr>
              <a:t>Total: 						   €4430 - €7930</a:t>
            </a:r>
            <a:endParaRPr b="1">
              <a:solidFill>
                <a:schemeClr val="dk1"/>
              </a:solidFill>
            </a:endParaRPr>
          </a:p>
        </p:txBody>
      </p:sp>
      <p:sp>
        <p:nvSpPr>
          <p:cNvPr id="141" name="Google Shape;141;p20"/>
          <p:cNvSpPr/>
          <p:nvPr/>
        </p:nvSpPr>
        <p:spPr>
          <a:xfrm>
            <a:off x="4801650" y="2366105"/>
            <a:ext cx="3960000" cy="2156400"/>
          </a:xfrm>
          <a:prstGeom prst="rect">
            <a:avLst/>
          </a:prstGeom>
          <a:noFill/>
          <a:ln cap="flat" cmpd="sng" w="9525">
            <a:solidFill>
              <a:srgbClr val="8FA154"/>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b="1">
              <a:solidFill>
                <a:srgbClr val="8FA154"/>
              </a:solidFill>
            </a:endParaRPr>
          </a:p>
          <a:p>
            <a:pPr indent="0" lvl="0" marL="0" rtl="0" algn="ctr">
              <a:spcBef>
                <a:spcPts val="0"/>
              </a:spcBef>
              <a:spcAft>
                <a:spcPts val="0"/>
              </a:spcAft>
              <a:buNone/>
            </a:pPr>
            <a:r>
              <a:rPr b="1" lang="en-GB">
                <a:solidFill>
                  <a:srgbClr val="8FA154"/>
                </a:solidFill>
              </a:rPr>
              <a:t>Terrain Management as a Service</a:t>
            </a:r>
            <a:endParaRPr b="1">
              <a:solidFill>
                <a:srgbClr val="8FA154"/>
              </a:solidFill>
            </a:endParaRPr>
          </a:p>
          <a:p>
            <a:pPr indent="0" lvl="0" marL="457200" rtl="0" algn="ctr">
              <a:lnSpc>
                <a:spcPct val="115000"/>
              </a:lnSpc>
              <a:spcBef>
                <a:spcPts val="1000"/>
              </a:spcBef>
              <a:spcAft>
                <a:spcPts val="0"/>
              </a:spcAft>
              <a:buNone/>
            </a:pPr>
            <a:r>
              <a:rPr b="1" lang="en-GB" sz="1300">
                <a:solidFill>
                  <a:schemeClr val="dk1"/>
                </a:solidFill>
              </a:rPr>
              <a:t>Total €4,500 - €5,200</a:t>
            </a:r>
            <a:endParaRPr b="1" sz="1300">
              <a:solidFill>
                <a:schemeClr val="dk1"/>
              </a:solidFill>
            </a:endParaRPr>
          </a:p>
          <a:p>
            <a:pPr indent="0" lvl="0" marL="457200" rtl="0" algn="ctr">
              <a:lnSpc>
                <a:spcPct val="115000"/>
              </a:lnSpc>
              <a:spcBef>
                <a:spcPts val="0"/>
              </a:spcBef>
              <a:spcAft>
                <a:spcPts val="0"/>
              </a:spcAft>
              <a:buNone/>
            </a:pPr>
            <a:r>
              <a:t/>
            </a:r>
            <a:endParaRPr b="1" sz="13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+15–40% productivity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All operational costs included in fixed fee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Varies with deployment intensity</a:t>
            </a:r>
            <a:br>
              <a:rPr b="1" lang="en-GB" sz="1100">
                <a:solidFill>
                  <a:schemeClr val="dk1"/>
                </a:solidFill>
              </a:rPr>
            </a:br>
            <a:br>
              <a:rPr b="1" lang="en-GB" sz="1100">
                <a:solidFill>
                  <a:schemeClr val="dk1"/>
                </a:solidFill>
              </a:rPr>
            </a:br>
            <a:endParaRPr>
              <a:solidFill>
                <a:schemeClr val="dk1"/>
              </a:solidFill>
            </a:endParaRPr>
          </a:p>
        </p:txBody>
      </p:sp>
      <p:sp>
        <p:nvSpPr>
          <p:cNvPr id="142" name="Google Shape;142;p20"/>
          <p:cNvSpPr txBox="1"/>
          <p:nvPr/>
        </p:nvSpPr>
        <p:spPr>
          <a:xfrm>
            <a:off x="2369250" y="4728600"/>
            <a:ext cx="4405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chemeClr val="dk1"/>
                </a:solidFill>
              </a:rPr>
              <a:t>Based on average operational cost ranges in advanced agricultural economies (ES, NL, US).</a:t>
            </a:r>
            <a:endParaRPr sz="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0" y="180000"/>
            <a:ext cx="9144000" cy="540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Go-to-Market &amp; Initial Customer Focus</a:t>
            </a:r>
            <a:endParaRPr b="1">
              <a:latin typeface="Comfortaa"/>
              <a:ea typeface="Comfortaa"/>
              <a:cs typeface="Comfortaa"/>
              <a:sym typeface="Comfortaa"/>
            </a:endParaRPr>
          </a:p>
        </p:txBody>
      </p:sp>
      <p:sp>
        <p:nvSpPr>
          <p:cNvPr id="148" name="Google Shape;148;p21"/>
          <p:cNvSpPr txBox="1"/>
          <p:nvPr>
            <p:ph idx="1" type="body"/>
          </p:nvPr>
        </p:nvSpPr>
        <p:spPr>
          <a:xfrm>
            <a:off x="180000" y="765953"/>
            <a:ext cx="8784000" cy="3078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1200"/>
              </a:spcBef>
              <a:spcAft>
                <a:spcPts val="0"/>
              </a:spcAft>
              <a:buNone/>
            </a:pPr>
            <a:r>
              <a:rPr lang="en-GB" sz="1600">
                <a:solidFill>
                  <a:schemeClr val="dk1"/>
                </a:solidFill>
                <a:latin typeface="Arial"/>
                <a:ea typeface="Arial"/>
                <a:cs typeface="Arial"/>
                <a:sym typeface="Arial"/>
              </a:rPr>
              <a:t>Smart entry through </a:t>
            </a:r>
            <a:r>
              <a:rPr lang="en-GB" sz="1600">
                <a:solidFill>
                  <a:srgbClr val="8FA154"/>
                </a:solidFill>
                <a:latin typeface="Arial"/>
                <a:ea typeface="Arial"/>
                <a:cs typeface="Arial"/>
                <a:sym typeface="Arial"/>
              </a:rPr>
              <a:t>high-need</a:t>
            </a:r>
            <a:r>
              <a:rPr lang="en-GB" sz="1600">
                <a:solidFill>
                  <a:schemeClr val="dk1"/>
                </a:solidFill>
                <a:latin typeface="Arial"/>
                <a:ea typeface="Arial"/>
                <a:cs typeface="Arial"/>
                <a:sym typeface="Arial"/>
              </a:rPr>
              <a:t>, cost-sensitive operators in </a:t>
            </a:r>
            <a:r>
              <a:rPr lang="en-GB" sz="1600">
                <a:solidFill>
                  <a:srgbClr val="8FA154"/>
                </a:solidFill>
                <a:latin typeface="Arial"/>
                <a:ea typeface="Arial"/>
                <a:cs typeface="Arial"/>
                <a:sym typeface="Arial"/>
              </a:rPr>
              <a:t>European agriculture</a:t>
            </a:r>
            <a:endParaRPr sz="1600">
              <a:solidFill>
                <a:srgbClr val="8FA154"/>
              </a:solidFill>
              <a:latin typeface="Arial"/>
              <a:ea typeface="Arial"/>
              <a:cs typeface="Arial"/>
              <a:sym typeface="Arial"/>
            </a:endParaRPr>
          </a:p>
          <a:p>
            <a:pPr indent="0" lvl="0" marL="0" rtl="0" algn="ctr">
              <a:lnSpc>
                <a:spcPct val="95000"/>
              </a:lnSpc>
              <a:spcBef>
                <a:spcPts val="1200"/>
              </a:spcBef>
              <a:spcAft>
                <a:spcPts val="0"/>
              </a:spcAft>
              <a:buSzPts val="935"/>
              <a:buNone/>
            </a:pPr>
            <a:r>
              <a:t/>
            </a:r>
            <a:endParaRPr sz="1600">
              <a:solidFill>
                <a:schemeClr val="dk1"/>
              </a:solidFill>
              <a:latin typeface="Arial"/>
              <a:ea typeface="Arial"/>
              <a:cs typeface="Arial"/>
              <a:sym typeface="Arial"/>
            </a:endParaRPr>
          </a:p>
        </p:txBody>
      </p:sp>
      <p:pic>
        <p:nvPicPr>
          <p:cNvPr id="149" name="Google Shape;149;p21" title="single_flower_logo.png"/>
          <p:cNvPicPr preferRelativeResize="0"/>
          <p:nvPr/>
        </p:nvPicPr>
        <p:blipFill>
          <a:blip r:embed="rId3">
            <a:alphaModFix/>
          </a:blip>
          <a:stretch>
            <a:fillRect/>
          </a:stretch>
        </p:blipFill>
        <p:spPr>
          <a:xfrm>
            <a:off x="179992" y="180000"/>
            <a:ext cx="540000" cy="540000"/>
          </a:xfrm>
          <a:prstGeom prst="rect">
            <a:avLst/>
          </a:prstGeom>
          <a:noFill/>
          <a:ln>
            <a:noFill/>
          </a:ln>
          <a:effectLst>
            <a:outerShdw blurRad="57150" rotWithShape="0" algn="bl" dir="5400000" dist="19050">
              <a:schemeClr val="dk1">
                <a:alpha val="50000"/>
              </a:schemeClr>
            </a:outerShdw>
          </a:effectLst>
        </p:spPr>
      </p:pic>
      <p:pic>
        <p:nvPicPr>
          <p:cNvPr id="150" name="Google Shape;150;p21" title="single_flower_logo.png"/>
          <p:cNvPicPr preferRelativeResize="0"/>
          <p:nvPr/>
        </p:nvPicPr>
        <p:blipFill>
          <a:blip r:embed="rId3">
            <a:alphaModFix/>
          </a:blip>
          <a:stretch>
            <a:fillRect/>
          </a:stretch>
        </p:blipFill>
        <p:spPr>
          <a:xfrm>
            <a:off x="8423992" y="180025"/>
            <a:ext cx="540000" cy="540000"/>
          </a:xfrm>
          <a:prstGeom prst="rect">
            <a:avLst/>
          </a:prstGeom>
          <a:noFill/>
          <a:ln>
            <a:noFill/>
          </a:ln>
          <a:effectLst>
            <a:outerShdw blurRad="57150" rotWithShape="0" algn="bl" dir="5400000" dist="19050">
              <a:schemeClr val="dk1">
                <a:alpha val="50000"/>
              </a:schemeClr>
            </a:outerShdw>
          </a:effectLst>
        </p:spPr>
      </p:pic>
      <p:sp>
        <p:nvSpPr>
          <p:cNvPr id="151" name="Google Shape;151;p21"/>
          <p:cNvSpPr txBox="1"/>
          <p:nvPr/>
        </p:nvSpPr>
        <p:spPr>
          <a:xfrm>
            <a:off x="217550" y="16860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52" name="Google Shape;152;p21"/>
          <p:cNvSpPr/>
          <p:nvPr/>
        </p:nvSpPr>
        <p:spPr>
          <a:xfrm>
            <a:off x="180000" y="1254875"/>
            <a:ext cx="3580500" cy="3812400"/>
          </a:xfrm>
          <a:prstGeom prst="rect">
            <a:avLst/>
          </a:prstGeom>
          <a:noFill/>
          <a:ln cap="flat" cmpd="sng" w="9525">
            <a:solidFill>
              <a:srgbClr val="8FA154"/>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8FA154"/>
                </a:solidFill>
              </a:rPr>
              <a:t>Ideal Customer Profile</a:t>
            </a:r>
            <a:endParaRPr b="1" sz="1300">
              <a:solidFill>
                <a:schemeClr val="dk1"/>
              </a:solidFill>
            </a:endParaRPr>
          </a:p>
          <a:p>
            <a:pPr indent="0" lvl="0" marL="457200" rtl="0" algn="ctr">
              <a:lnSpc>
                <a:spcPct val="115000"/>
              </a:lnSpc>
              <a:spcBef>
                <a:spcPts val="0"/>
              </a:spcBef>
              <a:spcAft>
                <a:spcPts val="0"/>
              </a:spcAft>
              <a:buNone/>
            </a:pPr>
            <a:r>
              <a:t/>
            </a:r>
            <a:endParaRPr b="1" sz="13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Mid-to-large agri-corporations and cooperatives (100+ ha)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Located in Spain, France, and the Netherlands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Face rising input costs, labor shortages, and operational pressure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Operate traditional mechanized systems; no exposure to terrain-as-a-service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Manage monoculture or low-diversity crops with limited operational flexibility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Seeking to reduce operational expenses and tap into sustainability-linked incentives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Final decision-maker: Operations or production manager</a:t>
            </a:r>
            <a:br>
              <a:rPr b="1" lang="en-GB" sz="1100">
                <a:solidFill>
                  <a:schemeClr val="dk1"/>
                </a:solidFill>
              </a:rPr>
            </a:br>
            <a:br>
              <a:rPr b="1" lang="en-GB" sz="1100">
                <a:solidFill>
                  <a:schemeClr val="dk1"/>
                </a:solidFill>
              </a:rPr>
            </a:br>
            <a:endParaRPr>
              <a:solidFill>
                <a:schemeClr val="dk1"/>
              </a:solidFill>
            </a:endParaRPr>
          </a:p>
        </p:txBody>
      </p:sp>
      <p:sp>
        <p:nvSpPr>
          <p:cNvPr id="153" name="Google Shape;153;p21"/>
          <p:cNvSpPr/>
          <p:nvPr/>
        </p:nvSpPr>
        <p:spPr>
          <a:xfrm>
            <a:off x="3923675" y="1254875"/>
            <a:ext cx="5040300" cy="1976100"/>
          </a:xfrm>
          <a:prstGeom prst="rect">
            <a:avLst/>
          </a:prstGeom>
          <a:noFill/>
          <a:ln cap="flat" cmpd="sng" w="9525">
            <a:solidFill>
              <a:srgbClr val="8FA154"/>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8FA154"/>
                </a:solidFill>
              </a:rPr>
              <a:t>Entry Strategy</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Launch field deployment in Guatemala (available 160 ha pilot site)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Leverage pilot to refine offering and showcase system maturity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Target 2–3 anchor customers in Europe with early adopter benefits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Align with grant or subsidy programs to reduce entry risk for clients</a:t>
            </a:r>
            <a:br>
              <a:rPr b="1" lang="en-GB" sz="1100">
                <a:solidFill>
                  <a:schemeClr val="dk1"/>
                </a:solidFill>
              </a:rPr>
            </a:br>
            <a:endParaRPr>
              <a:solidFill>
                <a:schemeClr val="dk1"/>
              </a:solidFill>
            </a:endParaRPr>
          </a:p>
        </p:txBody>
      </p:sp>
      <p:sp>
        <p:nvSpPr>
          <p:cNvPr id="154" name="Google Shape;154;p21"/>
          <p:cNvSpPr/>
          <p:nvPr/>
        </p:nvSpPr>
        <p:spPr>
          <a:xfrm>
            <a:off x="3923700" y="3364175"/>
            <a:ext cx="5040300" cy="1703100"/>
          </a:xfrm>
          <a:prstGeom prst="rect">
            <a:avLst/>
          </a:prstGeom>
          <a:noFill/>
          <a:ln cap="flat" cmpd="sng" w="9525">
            <a:solidFill>
              <a:srgbClr val="8FA154"/>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rgbClr val="8FA154"/>
                </a:solidFill>
              </a:rPr>
              <a:t>Go-to-Market Channels</a:t>
            </a:r>
            <a:endParaRPr b="1">
              <a:solidFill>
                <a:srgbClr val="8FA154"/>
              </a:solidFill>
            </a:endParaRPr>
          </a:p>
          <a:p>
            <a:pPr indent="0" lvl="0" marL="457200" rtl="0" algn="ctr">
              <a:lnSpc>
                <a:spcPct val="115000"/>
              </a:lnSpc>
              <a:spcBef>
                <a:spcPts val="0"/>
              </a:spcBef>
              <a:spcAft>
                <a:spcPts val="0"/>
              </a:spcAft>
              <a:buNone/>
            </a:pPr>
            <a:r>
              <a:t/>
            </a:r>
            <a:endParaRPr b="1" sz="13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Direct outreach to operations leads at major producers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Partner with OEMs and agtech resellers for credibility and reach</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Engage government programs and NGOs in sustainability, biodiversity, and land remediation</a:t>
            </a:r>
            <a:br>
              <a:rPr b="1" lang="en-GB" sz="1100">
                <a:solidFill>
                  <a:schemeClr val="dk1"/>
                </a:solidFill>
              </a:rPr>
            </a:br>
            <a:br>
              <a:rPr b="1" lang="en-GB" sz="1100">
                <a:solidFill>
                  <a:schemeClr val="dk1"/>
                </a:solidFill>
              </a:rPr>
            </a:b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ph type="title"/>
          </p:nvPr>
        </p:nvSpPr>
        <p:spPr>
          <a:xfrm>
            <a:off x="0" y="180000"/>
            <a:ext cx="9144000" cy="54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GB" sz="2800">
                <a:solidFill>
                  <a:schemeClr val="dk1"/>
                </a:solidFill>
                <a:latin typeface="Comfortaa"/>
                <a:ea typeface="Comfortaa"/>
                <a:cs typeface="Comfortaa"/>
                <a:sym typeface="Comfortaa"/>
              </a:rPr>
              <a:t>Market Opportunity</a:t>
            </a:r>
            <a:endParaRPr b="1" sz="2800">
              <a:latin typeface="Comfortaa"/>
              <a:ea typeface="Comfortaa"/>
              <a:cs typeface="Comfortaa"/>
              <a:sym typeface="Comfortaa"/>
            </a:endParaRPr>
          </a:p>
        </p:txBody>
      </p:sp>
      <p:sp>
        <p:nvSpPr>
          <p:cNvPr id="160" name="Google Shape;160;p22"/>
          <p:cNvSpPr txBox="1"/>
          <p:nvPr>
            <p:ph idx="1" type="body"/>
          </p:nvPr>
        </p:nvSpPr>
        <p:spPr>
          <a:xfrm>
            <a:off x="4647025" y="720000"/>
            <a:ext cx="4199700" cy="1569300"/>
          </a:xfrm>
          <a:prstGeom prst="rect">
            <a:avLst/>
          </a:prstGeom>
          <a:noFill/>
          <a:ln>
            <a:noFill/>
          </a:ln>
        </p:spPr>
        <p:txBody>
          <a:bodyPr anchorCtr="0" anchor="t" bIns="45700" lIns="91425" spcFirstLastPara="1" rIns="91425" wrap="square" tIns="45700">
            <a:normAutofit fontScale="92500" lnSpcReduction="20000"/>
          </a:bodyPr>
          <a:lstStyle/>
          <a:p>
            <a:pPr indent="-322580" lvl="0" marL="342900" rtl="0" algn="l">
              <a:spcBef>
                <a:spcPts val="0"/>
              </a:spcBef>
              <a:spcAft>
                <a:spcPts val="0"/>
              </a:spcAft>
              <a:buSzPct val="100000"/>
              <a:buFont typeface="Arial"/>
              <a:buChar char="⁕"/>
            </a:pPr>
            <a:r>
              <a:rPr b="1" lang="en-GB" sz="1600">
                <a:solidFill>
                  <a:schemeClr val="dk1"/>
                </a:solidFill>
                <a:latin typeface="Arial"/>
                <a:ea typeface="Arial"/>
                <a:cs typeface="Arial"/>
                <a:sym typeface="Arial"/>
              </a:rPr>
              <a:t>Global agri-food value chain projected to surpass </a:t>
            </a:r>
            <a:r>
              <a:rPr b="1" lang="en-GB" sz="1600">
                <a:solidFill>
                  <a:srgbClr val="8FA154"/>
                </a:solidFill>
                <a:latin typeface="Arial"/>
                <a:ea typeface="Arial"/>
                <a:cs typeface="Arial"/>
                <a:sym typeface="Arial"/>
              </a:rPr>
              <a:t>$20T</a:t>
            </a:r>
            <a:r>
              <a:rPr b="1" lang="en-GB" sz="1600">
                <a:solidFill>
                  <a:schemeClr val="dk1"/>
                </a:solidFill>
                <a:latin typeface="Arial"/>
                <a:ea typeface="Arial"/>
                <a:cs typeface="Arial"/>
                <a:sym typeface="Arial"/>
              </a:rPr>
              <a:t> by 2029</a:t>
            </a:r>
            <a:endParaRPr b="1" sz="1600">
              <a:solidFill>
                <a:schemeClr val="dk1"/>
              </a:solidFill>
              <a:latin typeface="Arial"/>
              <a:ea typeface="Arial"/>
              <a:cs typeface="Arial"/>
              <a:sym typeface="Arial"/>
            </a:endParaRPr>
          </a:p>
          <a:p>
            <a:pPr indent="-241934" lvl="1" marL="742950" rtl="0" algn="l">
              <a:spcBef>
                <a:spcPts val="1200"/>
              </a:spcBef>
              <a:spcAft>
                <a:spcPts val="0"/>
              </a:spcAft>
              <a:buClr>
                <a:schemeClr val="dk1"/>
              </a:buClr>
              <a:buSzPct val="100000"/>
              <a:buChar char="○"/>
            </a:pPr>
            <a:r>
              <a:rPr lang="en-GB" sz="1200">
                <a:solidFill>
                  <a:schemeClr val="dk1"/>
                </a:solidFill>
              </a:rPr>
              <a:t>We target high-value, intensive-use agricultural land and infrastructure management, a ~€100B+ opportunity across key regions in the Americas and Europe.</a:t>
            </a:r>
            <a:endParaRPr sz="1200">
              <a:solidFill>
                <a:schemeClr val="dk1"/>
              </a:solidFill>
            </a:endParaRPr>
          </a:p>
          <a:p>
            <a:pPr indent="0" lvl="0" marL="0" rtl="0" algn="l">
              <a:spcBef>
                <a:spcPts val="1200"/>
              </a:spcBef>
              <a:spcAft>
                <a:spcPts val="1200"/>
              </a:spcAft>
              <a:buNone/>
            </a:pPr>
            <a:r>
              <a:t/>
            </a:r>
            <a:endParaRPr sz="1200">
              <a:solidFill>
                <a:schemeClr val="dk1"/>
              </a:solidFill>
            </a:endParaRPr>
          </a:p>
        </p:txBody>
      </p:sp>
      <p:pic>
        <p:nvPicPr>
          <p:cNvPr id="161" name="Google Shape;161;p22" title="single_flower_logo.png"/>
          <p:cNvPicPr preferRelativeResize="0"/>
          <p:nvPr/>
        </p:nvPicPr>
        <p:blipFill>
          <a:blip r:embed="rId3">
            <a:alphaModFix/>
          </a:blip>
          <a:stretch>
            <a:fillRect/>
          </a:stretch>
        </p:blipFill>
        <p:spPr>
          <a:xfrm>
            <a:off x="179992" y="179998"/>
            <a:ext cx="540000" cy="539990"/>
          </a:xfrm>
          <a:prstGeom prst="rect">
            <a:avLst/>
          </a:prstGeom>
          <a:noFill/>
          <a:ln>
            <a:noFill/>
          </a:ln>
          <a:effectLst>
            <a:outerShdw blurRad="57150" rotWithShape="0" algn="bl" dir="5400000" dist="19050">
              <a:schemeClr val="dk1">
                <a:alpha val="50000"/>
              </a:schemeClr>
            </a:outerShdw>
          </a:effectLst>
        </p:spPr>
      </p:pic>
      <p:pic>
        <p:nvPicPr>
          <p:cNvPr id="162" name="Google Shape;162;p22" title="Chart"/>
          <p:cNvPicPr preferRelativeResize="0"/>
          <p:nvPr/>
        </p:nvPicPr>
        <p:blipFill>
          <a:blip r:embed="rId4">
            <a:alphaModFix/>
          </a:blip>
          <a:stretch>
            <a:fillRect/>
          </a:stretch>
        </p:blipFill>
        <p:spPr>
          <a:xfrm>
            <a:off x="4647100" y="2244201"/>
            <a:ext cx="4199550" cy="2596722"/>
          </a:xfrm>
          <a:prstGeom prst="rect">
            <a:avLst/>
          </a:prstGeom>
          <a:noFill/>
          <a:ln>
            <a:noFill/>
          </a:ln>
        </p:spPr>
      </p:pic>
      <p:pic>
        <p:nvPicPr>
          <p:cNvPr id="163" name="Google Shape;163;p22" title="single_flower_logo.png"/>
          <p:cNvPicPr preferRelativeResize="0"/>
          <p:nvPr/>
        </p:nvPicPr>
        <p:blipFill>
          <a:blip r:embed="rId3">
            <a:alphaModFix/>
          </a:blip>
          <a:stretch>
            <a:fillRect/>
          </a:stretch>
        </p:blipFill>
        <p:spPr>
          <a:xfrm>
            <a:off x="8306642" y="179987"/>
            <a:ext cx="540000" cy="539990"/>
          </a:xfrm>
          <a:prstGeom prst="rect">
            <a:avLst/>
          </a:prstGeom>
          <a:noFill/>
          <a:ln>
            <a:noFill/>
          </a:ln>
          <a:effectLst>
            <a:outerShdw blurRad="57150" rotWithShape="0" algn="bl" dir="5400000" dist="19050">
              <a:schemeClr val="dk1">
                <a:alpha val="50000"/>
              </a:schemeClr>
            </a:outerShdw>
          </a:effectLst>
        </p:spPr>
      </p:pic>
      <p:sp>
        <p:nvSpPr>
          <p:cNvPr id="164" name="Google Shape;164;p22"/>
          <p:cNvSpPr/>
          <p:nvPr/>
        </p:nvSpPr>
        <p:spPr>
          <a:xfrm>
            <a:off x="192600" y="3403525"/>
            <a:ext cx="4186800" cy="1645400"/>
          </a:xfrm>
          <a:prstGeom prst="flowChartManualOperation">
            <a:avLst/>
          </a:prstGeom>
          <a:gradFill>
            <a:gsLst>
              <a:gs pos="0">
                <a:srgbClr val="66B2B2"/>
              </a:gs>
              <a:gs pos="29000">
                <a:srgbClr val="66B2B2"/>
              </a:gs>
              <a:gs pos="32000">
                <a:srgbClr val="338080"/>
              </a:gs>
              <a:gs pos="65000">
                <a:srgbClr val="338080"/>
              </a:gs>
              <a:gs pos="68000">
                <a:srgbClr val="1A6767"/>
              </a:gs>
              <a:gs pos="100000">
                <a:srgbClr val="004D4D"/>
              </a:gs>
            </a:gsLst>
            <a:lin ang="5400012" scaled="0"/>
          </a:gra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1000">
                <a:solidFill>
                  <a:schemeClr val="dk1"/>
                </a:solidFill>
              </a:rPr>
              <a:t>TAM - €20T</a:t>
            </a:r>
            <a:endParaRPr b="1" sz="1000">
              <a:solidFill>
                <a:schemeClr val="dk1"/>
              </a:solidFill>
            </a:endParaRPr>
          </a:p>
          <a:p>
            <a:pPr indent="0" lvl="0" marL="0" rtl="0" algn="ctr">
              <a:spcBef>
                <a:spcPts val="0"/>
              </a:spcBef>
              <a:spcAft>
                <a:spcPts val="0"/>
              </a:spcAft>
              <a:buNone/>
            </a:pPr>
            <a:r>
              <a:rPr lang="en-GB" sz="1000">
                <a:solidFill>
                  <a:schemeClr val="dk1"/>
                </a:solidFill>
              </a:rPr>
              <a:t>Agri-food global value chain</a:t>
            </a:r>
            <a:endParaRPr sz="1000">
              <a:solidFill>
                <a:schemeClr val="dk1"/>
              </a:solidFill>
            </a:endParaRPr>
          </a:p>
          <a:p>
            <a:pPr indent="0" lvl="0" marL="0" rtl="0" algn="ctr">
              <a:spcBef>
                <a:spcPts val="0"/>
              </a:spcBef>
              <a:spcAft>
                <a:spcPts val="0"/>
              </a:spcAft>
              <a:buNone/>
            </a:pPr>
            <a:r>
              <a:t/>
            </a:r>
            <a:endParaRPr sz="1000">
              <a:solidFill>
                <a:schemeClr val="dk1"/>
              </a:solidFill>
            </a:endParaRPr>
          </a:p>
          <a:p>
            <a:pPr indent="0" lvl="0" marL="0" rtl="0" algn="ctr">
              <a:spcBef>
                <a:spcPts val="0"/>
              </a:spcBef>
              <a:spcAft>
                <a:spcPts val="0"/>
              </a:spcAft>
              <a:buNone/>
            </a:pPr>
            <a:r>
              <a:rPr b="1" lang="en-GB" sz="1000">
                <a:solidFill>
                  <a:schemeClr val="dk1"/>
                </a:solidFill>
              </a:rPr>
              <a:t>SAM -  €250B  </a:t>
            </a:r>
            <a:endParaRPr b="1" sz="1000">
              <a:solidFill>
                <a:schemeClr val="dk1"/>
              </a:solidFill>
            </a:endParaRPr>
          </a:p>
          <a:p>
            <a:pPr indent="0" lvl="0" marL="0" rtl="0" algn="ctr">
              <a:spcBef>
                <a:spcPts val="0"/>
              </a:spcBef>
              <a:spcAft>
                <a:spcPts val="0"/>
              </a:spcAft>
              <a:buNone/>
            </a:pPr>
            <a:r>
              <a:rPr lang="en-GB" sz="1000">
                <a:solidFill>
                  <a:schemeClr val="dk1"/>
                </a:solidFill>
              </a:rPr>
              <a:t>  Addressable terrain &amp; productivity market in target regions</a:t>
            </a:r>
            <a:endParaRPr sz="1000">
              <a:solidFill>
                <a:schemeClr val="dk1"/>
              </a:solidFill>
            </a:endParaRPr>
          </a:p>
          <a:p>
            <a:pPr indent="0" lvl="0" marL="0" rtl="0" algn="ctr">
              <a:spcBef>
                <a:spcPts val="0"/>
              </a:spcBef>
              <a:spcAft>
                <a:spcPts val="0"/>
              </a:spcAft>
              <a:buNone/>
            </a:pPr>
            <a:r>
              <a:t/>
            </a:r>
            <a:endParaRPr sz="1000">
              <a:solidFill>
                <a:schemeClr val="dk1"/>
              </a:solidFill>
            </a:endParaRPr>
          </a:p>
          <a:p>
            <a:pPr indent="0" lvl="0" marL="0" rtl="0" algn="ctr">
              <a:spcBef>
                <a:spcPts val="0"/>
              </a:spcBef>
              <a:spcAft>
                <a:spcPts val="0"/>
              </a:spcAft>
              <a:buNone/>
            </a:pPr>
            <a:r>
              <a:rPr lang="en-GB" sz="1000">
                <a:solidFill>
                  <a:schemeClr val="dk1"/>
                </a:solidFill>
              </a:rPr>
              <a:t>  </a:t>
            </a:r>
            <a:r>
              <a:rPr b="1" lang="en-GB" sz="1000">
                <a:solidFill>
                  <a:schemeClr val="dk1"/>
                </a:solidFill>
              </a:rPr>
              <a:t> SOM - €1.2B</a:t>
            </a:r>
            <a:endParaRPr b="1" sz="1000">
              <a:solidFill>
                <a:schemeClr val="dk1"/>
              </a:solidFill>
            </a:endParaRPr>
          </a:p>
          <a:p>
            <a:pPr indent="0" lvl="0" marL="0" rtl="0" algn="ctr">
              <a:spcBef>
                <a:spcPts val="0"/>
              </a:spcBef>
              <a:spcAft>
                <a:spcPts val="0"/>
              </a:spcAft>
              <a:buNone/>
            </a:pPr>
            <a:r>
              <a:rPr lang="en-GB" sz="1000">
                <a:solidFill>
                  <a:schemeClr val="dk1"/>
                </a:solidFill>
              </a:rPr>
              <a:t>Realistic share of early adopter + scale-up markets</a:t>
            </a:r>
            <a:endParaRPr sz="1000">
              <a:solidFill>
                <a:schemeClr val="dk1"/>
              </a:solidFill>
            </a:endParaRPr>
          </a:p>
          <a:p>
            <a:pPr indent="0" lvl="0" marL="0" rtl="0" algn="ctr">
              <a:spcBef>
                <a:spcPts val="0"/>
              </a:spcBef>
              <a:spcAft>
                <a:spcPts val="0"/>
              </a:spcAft>
              <a:buNone/>
            </a:pPr>
            <a:r>
              <a:t/>
            </a:r>
            <a:endParaRPr sz="1200"/>
          </a:p>
        </p:txBody>
      </p:sp>
      <p:sp>
        <p:nvSpPr>
          <p:cNvPr id="165" name="Google Shape;165;p22"/>
          <p:cNvSpPr txBox="1"/>
          <p:nvPr/>
        </p:nvSpPr>
        <p:spPr>
          <a:xfrm>
            <a:off x="0" y="719975"/>
            <a:ext cx="4379400" cy="2597100"/>
          </a:xfrm>
          <a:prstGeom prst="rect">
            <a:avLst/>
          </a:prstGeom>
          <a:noFill/>
          <a:ln>
            <a:noFill/>
          </a:ln>
        </p:spPr>
        <p:txBody>
          <a:bodyPr anchorCtr="0" anchor="t" bIns="91425" lIns="91425" spcFirstLastPara="1" rIns="91425" wrap="square" tIns="91425">
            <a:spAutoFit/>
          </a:bodyPr>
          <a:lstStyle/>
          <a:p>
            <a:pPr indent="-342900" lvl="0" marL="342900" rtl="0" algn="l">
              <a:spcBef>
                <a:spcPts val="0"/>
              </a:spcBef>
              <a:spcAft>
                <a:spcPts val="0"/>
              </a:spcAft>
              <a:buClr>
                <a:schemeClr val="dk1"/>
              </a:buClr>
              <a:buSzPts val="1800"/>
              <a:buChar char="⁕"/>
            </a:pPr>
            <a:r>
              <a:rPr b="1" lang="en-GB" sz="1600">
                <a:solidFill>
                  <a:schemeClr val="dk1"/>
                </a:solidFill>
              </a:rPr>
              <a:t>Structural transformation in </a:t>
            </a:r>
            <a:r>
              <a:rPr b="1" lang="en-GB" sz="1600">
                <a:solidFill>
                  <a:srgbClr val="8FA154"/>
                </a:solidFill>
              </a:rPr>
              <a:t>Agriculture </a:t>
            </a:r>
            <a:endParaRPr b="1" sz="1600">
              <a:solidFill>
                <a:srgbClr val="8FA154"/>
              </a:solidFill>
            </a:endParaRPr>
          </a:p>
          <a:p>
            <a:pPr indent="-285750" lvl="1" marL="742950" rtl="0" algn="l">
              <a:spcBef>
                <a:spcPts val="0"/>
              </a:spcBef>
              <a:spcAft>
                <a:spcPts val="0"/>
              </a:spcAft>
              <a:buClr>
                <a:schemeClr val="dk1"/>
              </a:buClr>
              <a:buSzPts val="1800"/>
              <a:buChar char="○"/>
            </a:pPr>
            <a:r>
              <a:rPr lang="en-GB" sz="1200">
                <a:solidFill>
                  <a:schemeClr val="dk1"/>
                </a:solidFill>
              </a:rPr>
              <a:t>Automation </a:t>
            </a:r>
            <a:endParaRPr sz="1200">
              <a:solidFill>
                <a:schemeClr val="dk1"/>
              </a:solidFill>
            </a:endParaRPr>
          </a:p>
          <a:p>
            <a:pPr indent="-285750" lvl="1" marL="742950" rtl="0" algn="l">
              <a:spcBef>
                <a:spcPts val="0"/>
              </a:spcBef>
              <a:spcAft>
                <a:spcPts val="0"/>
              </a:spcAft>
              <a:buClr>
                <a:schemeClr val="dk1"/>
              </a:buClr>
              <a:buSzPts val="1800"/>
              <a:buChar char="○"/>
            </a:pPr>
            <a:r>
              <a:rPr lang="en-GB" sz="1200">
                <a:solidFill>
                  <a:schemeClr val="dk1"/>
                </a:solidFill>
              </a:rPr>
              <a:t>Sustainability </a:t>
            </a:r>
            <a:endParaRPr sz="1200">
              <a:solidFill>
                <a:schemeClr val="dk1"/>
              </a:solidFill>
            </a:endParaRPr>
          </a:p>
          <a:p>
            <a:pPr indent="-285750" lvl="1" marL="742950" rtl="0" algn="l">
              <a:spcBef>
                <a:spcPts val="0"/>
              </a:spcBef>
              <a:spcAft>
                <a:spcPts val="0"/>
              </a:spcAft>
              <a:buClr>
                <a:schemeClr val="dk1"/>
              </a:buClr>
              <a:buSzPts val="1800"/>
              <a:buChar char="○"/>
            </a:pPr>
            <a:r>
              <a:rPr lang="en-GB" sz="1200">
                <a:solidFill>
                  <a:schemeClr val="dk1"/>
                </a:solidFill>
              </a:rPr>
              <a:t>Traceability</a:t>
            </a:r>
            <a:endParaRPr sz="1200">
              <a:solidFill>
                <a:schemeClr val="dk1"/>
              </a:solidFill>
            </a:endParaRPr>
          </a:p>
          <a:p>
            <a:pPr indent="-330200" lvl="0" marL="342900" rtl="0" algn="l">
              <a:spcBef>
                <a:spcPts val="640"/>
              </a:spcBef>
              <a:spcAft>
                <a:spcPts val="0"/>
              </a:spcAft>
              <a:buClr>
                <a:schemeClr val="dk1"/>
              </a:buClr>
              <a:buSzPts val="1600"/>
              <a:buChar char="⁕"/>
            </a:pPr>
            <a:r>
              <a:rPr b="1" lang="en-GB" sz="1600">
                <a:solidFill>
                  <a:schemeClr val="dk1"/>
                </a:solidFill>
              </a:rPr>
              <a:t>Our </a:t>
            </a:r>
            <a:r>
              <a:rPr b="1" lang="en-GB" sz="1600">
                <a:solidFill>
                  <a:srgbClr val="8FA154"/>
                </a:solidFill>
              </a:rPr>
              <a:t>modular platform</a:t>
            </a:r>
            <a:r>
              <a:rPr b="1" lang="en-GB" sz="1600">
                <a:solidFill>
                  <a:schemeClr val="dk1"/>
                </a:solidFill>
              </a:rPr>
              <a:t> captures value</a:t>
            </a:r>
            <a:endParaRPr b="1" sz="1600">
              <a:solidFill>
                <a:schemeClr val="dk1"/>
              </a:solidFill>
            </a:endParaRPr>
          </a:p>
          <a:p>
            <a:pPr indent="-247650" lvl="1" marL="742950" rtl="0" algn="l">
              <a:lnSpc>
                <a:spcPct val="115000"/>
              </a:lnSpc>
              <a:spcBef>
                <a:spcPts val="1200"/>
              </a:spcBef>
              <a:spcAft>
                <a:spcPts val="0"/>
              </a:spcAft>
              <a:buClr>
                <a:schemeClr val="dk1"/>
              </a:buClr>
              <a:buSzPts val="1200"/>
              <a:buChar char="○"/>
            </a:pPr>
            <a:r>
              <a:rPr lang="en-GB" sz="1200">
                <a:solidFill>
                  <a:schemeClr val="dk1"/>
                </a:solidFill>
              </a:rPr>
              <a:t>On-site production and processing</a:t>
            </a:r>
            <a:endParaRPr sz="1200">
              <a:solidFill>
                <a:schemeClr val="dk1"/>
              </a:solidFill>
            </a:endParaRPr>
          </a:p>
          <a:p>
            <a:pPr indent="-247650" lvl="1" marL="742950" rtl="0" algn="l">
              <a:lnSpc>
                <a:spcPct val="115000"/>
              </a:lnSpc>
              <a:spcBef>
                <a:spcPts val="0"/>
              </a:spcBef>
              <a:spcAft>
                <a:spcPts val="0"/>
              </a:spcAft>
              <a:buClr>
                <a:schemeClr val="dk1"/>
              </a:buClr>
              <a:buSzPts val="1200"/>
              <a:buChar char="○"/>
            </a:pPr>
            <a:r>
              <a:rPr lang="en-GB" sz="1200">
                <a:solidFill>
                  <a:schemeClr val="dk1"/>
                </a:solidFill>
              </a:rPr>
              <a:t>Automation and robotics</a:t>
            </a:r>
            <a:endParaRPr sz="1200">
              <a:solidFill>
                <a:schemeClr val="dk1"/>
              </a:solidFill>
            </a:endParaRPr>
          </a:p>
          <a:p>
            <a:pPr indent="-247650" lvl="1" marL="742950" rtl="0" algn="l">
              <a:lnSpc>
                <a:spcPct val="115000"/>
              </a:lnSpc>
              <a:spcBef>
                <a:spcPts val="0"/>
              </a:spcBef>
              <a:spcAft>
                <a:spcPts val="0"/>
              </a:spcAft>
              <a:buClr>
                <a:schemeClr val="dk1"/>
              </a:buClr>
              <a:buSzPts val="1200"/>
              <a:buChar char="○"/>
            </a:pPr>
            <a:r>
              <a:rPr lang="en-GB" sz="1200">
                <a:solidFill>
                  <a:schemeClr val="dk1"/>
                </a:solidFill>
              </a:rPr>
              <a:t>Transport and Warehousing</a:t>
            </a:r>
            <a:endParaRPr sz="1200">
              <a:solidFill>
                <a:schemeClr val="dk1"/>
              </a:solidFill>
            </a:endParaRPr>
          </a:p>
          <a:p>
            <a:pPr indent="-247650" lvl="1" marL="742950" rtl="0" algn="l">
              <a:lnSpc>
                <a:spcPct val="115000"/>
              </a:lnSpc>
              <a:spcBef>
                <a:spcPts val="0"/>
              </a:spcBef>
              <a:spcAft>
                <a:spcPts val="0"/>
              </a:spcAft>
              <a:buClr>
                <a:schemeClr val="dk1"/>
              </a:buClr>
              <a:buSzPts val="1200"/>
              <a:buChar char="○"/>
            </a:pPr>
            <a:r>
              <a:rPr lang="en-GB" sz="1200">
                <a:solidFill>
                  <a:schemeClr val="dk1"/>
                </a:solidFill>
              </a:rPr>
              <a:t>Input reduction and efficiency gains</a:t>
            </a:r>
            <a:endParaRPr sz="12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